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263" r:id="rId5"/>
    <p:sldId id="304" r:id="rId6"/>
    <p:sldId id="305" r:id="rId7"/>
    <p:sldId id="306" r:id="rId8"/>
    <p:sldId id="330" r:id="rId9"/>
    <p:sldId id="307" r:id="rId10"/>
    <p:sldId id="308" r:id="rId11"/>
    <p:sldId id="310" r:id="rId12"/>
    <p:sldId id="347" r:id="rId13"/>
    <p:sldId id="327" r:id="rId14"/>
    <p:sldId id="342" r:id="rId15"/>
    <p:sldId id="320" r:id="rId16"/>
    <p:sldId id="321" r:id="rId17"/>
    <p:sldId id="322" r:id="rId18"/>
    <p:sldId id="323" r:id="rId19"/>
    <p:sldId id="324" r:id="rId20"/>
    <p:sldId id="325" r:id="rId21"/>
    <p:sldId id="326" r:id="rId22"/>
    <p:sldId id="331" r:id="rId23"/>
    <p:sldId id="333" r:id="rId24"/>
    <p:sldId id="334" r:id="rId25"/>
    <p:sldId id="346" r:id="rId26"/>
    <p:sldId id="339" r:id="rId27"/>
    <p:sldId id="336" r:id="rId28"/>
    <p:sldId id="340" r:id="rId29"/>
    <p:sldId id="31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od Vidwans" initials="VV" lastIdx="1" clrIdx="0">
    <p:extLst>
      <p:ext uri="{19B8F6BF-5375-455C-9EA6-DF929625EA0E}">
        <p15:presenceInfo xmlns:p15="http://schemas.microsoft.com/office/powerpoint/2012/main" userId="072822dad52ba4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AA7"/>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87"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esthetics- Indian\Unity Among Arts\PPT Images\20171227_105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 y="1"/>
            <a:ext cx="9150048" cy="68616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96957" y="381000"/>
            <a:ext cx="5144037" cy="1200329"/>
          </a:xfrm>
          <a:prstGeom prst="rect">
            <a:avLst/>
          </a:prstGeom>
          <a:noFill/>
        </p:spPr>
        <p:txBody>
          <a:bodyPr wrap="none" rtlCol="0">
            <a:spAutoFit/>
          </a:bodyPr>
          <a:lstStyle/>
          <a:p>
            <a:pPr algn="ctr"/>
            <a:r>
              <a:rPr lang="en-US" sz="3600" b="1" dirty="0">
                <a:solidFill>
                  <a:schemeClr val="accent4">
                    <a:lumMod val="50000"/>
                  </a:schemeClr>
                </a:solidFill>
              </a:rPr>
              <a:t>Artificial Intelligence, </a:t>
            </a:r>
          </a:p>
          <a:p>
            <a:pPr algn="ctr"/>
            <a:r>
              <a:rPr lang="en-US" sz="3600" b="1" dirty="0">
                <a:solidFill>
                  <a:schemeClr val="accent4">
                    <a:lumMod val="50000"/>
                  </a:schemeClr>
                </a:solidFill>
              </a:rPr>
              <a:t>Hindu Arts and Aesthetics</a:t>
            </a:r>
          </a:p>
        </p:txBody>
      </p:sp>
      <p:sp>
        <p:nvSpPr>
          <p:cNvPr id="5" name="TextBox 4"/>
          <p:cNvSpPr txBox="1"/>
          <p:nvPr/>
        </p:nvSpPr>
        <p:spPr>
          <a:xfrm rot="16200000">
            <a:off x="7117804" y="4817948"/>
            <a:ext cx="3683060" cy="369332"/>
          </a:xfrm>
          <a:prstGeom prst="rect">
            <a:avLst/>
          </a:prstGeom>
          <a:noFill/>
        </p:spPr>
        <p:txBody>
          <a:bodyPr wrap="none" rtlCol="0">
            <a:spAutoFit/>
          </a:bodyPr>
          <a:lstStyle/>
          <a:p>
            <a:r>
              <a:rPr lang="en-US" b="1" dirty="0">
                <a:solidFill>
                  <a:schemeClr val="accent6">
                    <a:lumMod val="75000"/>
                  </a:schemeClr>
                </a:solidFill>
              </a:rPr>
              <a:t>A Presentation by Dr. Vinod Vidwans</a:t>
            </a:r>
          </a:p>
        </p:txBody>
      </p:sp>
      <p:sp>
        <p:nvSpPr>
          <p:cNvPr id="6" name="Rectangle 5">
            <a:extLst>
              <a:ext uri="{FF2B5EF4-FFF2-40B4-BE49-F238E27FC236}">
                <a16:creationId xmlns:a16="http://schemas.microsoft.com/office/drawing/2014/main" id="{73868246-13A7-44BC-BE06-49A716065D51}"/>
              </a:ext>
            </a:extLst>
          </p:cNvPr>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Tree>
    <p:extLst>
      <p:ext uri="{BB962C8B-B14F-4D97-AF65-F5344CB8AC3E}">
        <p14:creationId xmlns:p14="http://schemas.microsoft.com/office/powerpoint/2010/main" val="244478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61667" y="261288"/>
            <a:ext cx="8353511" cy="3248005"/>
          </a:xfrm>
          <a:prstGeom prst="rect">
            <a:avLst/>
          </a:prstGeom>
          <a:noFill/>
        </p:spPr>
        <p:txBody>
          <a:bodyPr wrap="square" rtlCol="0">
            <a:spAutoFit/>
          </a:bodyPr>
          <a:lstStyle/>
          <a:p>
            <a:pPr>
              <a:lnSpc>
                <a:spcPct val="107000"/>
              </a:lnSpc>
              <a:spcAft>
                <a:spcPts val="800"/>
              </a:spcAft>
            </a:pPr>
            <a:r>
              <a:rPr lang="en-IN" sz="1800" b="1" dirty="0">
                <a:solidFill>
                  <a:schemeClr val="accent6">
                    <a:lumMod val="50000"/>
                  </a:schemeClr>
                </a:solidFill>
                <a:effectLst/>
                <a:ea typeface="Calibri" panose="020F0502020204030204" pitchFamily="34" charset="0"/>
                <a:cs typeface="Utsaah" panose="020B0604020202020204" pitchFamily="34" charset="0"/>
              </a:rPr>
              <a:t>Especially in the field of visual and performing arts, calculative and computational aspect of arts got elaborate exposition. Indian arts, known for their spiritual and metaphysical content are very much quantitative in their material and physical manifestations. All this is aimed at achieving that </a:t>
            </a:r>
            <a:r>
              <a:rPr lang="en-IN" sz="1800" b="1" dirty="0">
                <a:solidFill>
                  <a:schemeClr val="accent2">
                    <a:lumMod val="50000"/>
                  </a:schemeClr>
                </a:solidFill>
                <a:effectLst/>
                <a:ea typeface="Calibri" panose="020F0502020204030204" pitchFamily="34" charset="0"/>
                <a:cs typeface="Utsaah" panose="020B0604020202020204" pitchFamily="34" charset="0"/>
              </a:rPr>
              <a:t>‘Universal Harmony’</a:t>
            </a:r>
            <a:endParaRPr lang="en-IN" b="1" dirty="0">
              <a:solidFill>
                <a:schemeClr val="accent2">
                  <a:lumMod val="50000"/>
                </a:schemeClr>
              </a:solidFill>
              <a:ea typeface="Calibri" panose="020F0502020204030204" pitchFamily="34" charset="0"/>
              <a:cs typeface="Utsaah" panose="020B0604020202020204" pitchFamily="34" charset="0"/>
            </a:endParaRPr>
          </a:p>
          <a:p>
            <a:pPr>
              <a:lnSpc>
                <a:spcPct val="107000"/>
              </a:lnSpc>
              <a:spcAft>
                <a:spcPts val="800"/>
              </a:spcAft>
            </a:pPr>
            <a:r>
              <a:rPr lang="en-IN" sz="1800" b="1" dirty="0">
                <a:solidFill>
                  <a:srgbClr val="0070C0"/>
                </a:solidFill>
                <a:effectLst/>
                <a:ea typeface="Calibri" panose="020F0502020204030204" pitchFamily="34" charset="0"/>
                <a:cs typeface="Utsaah" panose="020B0604020202020204" pitchFamily="34" charset="0"/>
              </a:rPr>
              <a:t>It is fascinating to see that all the theoretical concepts of Indian arts have quantitative or computational components. It is beyond the scope of this paper to give elaborate exposition to all the concepts from a computational point of view. </a:t>
            </a:r>
          </a:p>
          <a:p>
            <a:pPr>
              <a:lnSpc>
                <a:spcPct val="107000"/>
              </a:lnSpc>
              <a:spcAft>
                <a:spcPts val="800"/>
              </a:spcAft>
            </a:pPr>
            <a:r>
              <a:rPr lang="en-IN" sz="1800" b="1" dirty="0">
                <a:solidFill>
                  <a:srgbClr val="7030A0"/>
                </a:solidFill>
                <a:effectLst/>
                <a:ea typeface="Calibri" panose="020F0502020204030204" pitchFamily="34" charset="0"/>
                <a:cs typeface="Utsaah" panose="020B0604020202020204" pitchFamily="34" charset="0"/>
              </a:rPr>
              <a:t>Many of us are familiar with the idea of </a:t>
            </a:r>
            <a:r>
              <a:rPr lang="en-IN" sz="1800" b="1" i="1" dirty="0">
                <a:solidFill>
                  <a:srgbClr val="7030A0"/>
                </a:solidFill>
                <a:effectLst/>
                <a:ea typeface="Calibri" panose="020F0502020204030204" pitchFamily="34" charset="0"/>
                <a:cs typeface="Utsaah" panose="020B0604020202020204" pitchFamily="34" charset="0"/>
              </a:rPr>
              <a:t>Tala-Mana Pramana </a:t>
            </a:r>
            <a:r>
              <a:rPr lang="en-IN" sz="1800" b="1" dirty="0">
                <a:solidFill>
                  <a:srgbClr val="7030A0"/>
                </a:solidFill>
                <a:effectLst/>
                <a:ea typeface="Calibri" panose="020F0502020204030204" pitchFamily="34" charset="0"/>
                <a:cs typeface="Utsaah" panose="020B0604020202020204" pitchFamily="34" charset="0"/>
              </a:rPr>
              <a:t>ratios used in Shilpa Shastra. Similarly, all the Indian art forms have their own domain-specific measurement systems and computational grammars.</a:t>
            </a:r>
            <a:endParaRPr lang="en-IN" sz="1800" dirty="0">
              <a:solidFill>
                <a:srgbClr val="7030A0"/>
              </a:solidFill>
              <a:effectLst/>
              <a:ea typeface="Calibri" panose="020F0502020204030204" pitchFamily="34" charset="0"/>
              <a:cs typeface="Utsaah" panose="020B0604020202020204" pitchFamily="34" charset="0"/>
            </a:endParaRPr>
          </a:p>
        </p:txBody>
      </p:sp>
      <p:pic>
        <p:nvPicPr>
          <p:cNvPr id="7" name="Picture 6">
            <a:extLst>
              <a:ext uri="{FF2B5EF4-FFF2-40B4-BE49-F238E27FC236}">
                <a16:creationId xmlns:a16="http://schemas.microsoft.com/office/drawing/2014/main" id="{8B94B136-F09A-4767-B095-BAA583A611C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0404" y="3733800"/>
            <a:ext cx="8233141" cy="2780970"/>
          </a:xfrm>
          <a:prstGeom prst="rect">
            <a:avLst/>
          </a:prstGeom>
          <a:noFill/>
          <a:ln>
            <a:noFill/>
          </a:ln>
        </p:spPr>
      </p:pic>
    </p:spTree>
    <p:extLst>
      <p:ext uri="{BB962C8B-B14F-4D97-AF65-F5344CB8AC3E}">
        <p14:creationId xmlns:p14="http://schemas.microsoft.com/office/powerpoint/2010/main" val="178642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3678699"/>
          </a:xfrm>
          <a:prstGeom prst="rect">
            <a:avLst/>
          </a:prstGeom>
          <a:noFill/>
        </p:spPr>
        <p:txBody>
          <a:bodyPr wrap="square" rtlCol="0">
            <a:spAutoFit/>
          </a:bodyPr>
          <a:lstStyle/>
          <a:p>
            <a:pPr>
              <a:lnSpc>
                <a:spcPct val="107000"/>
              </a:lnSpc>
              <a:spcAft>
                <a:spcPts val="800"/>
              </a:spcAft>
            </a:pPr>
            <a:r>
              <a:rPr lang="en-IN" sz="2000" b="1" dirty="0">
                <a:solidFill>
                  <a:schemeClr val="accent6">
                    <a:lumMod val="50000"/>
                  </a:schemeClr>
                </a:solidFill>
                <a:effectLst/>
                <a:ea typeface="Calibri" panose="020F0502020204030204" pitchFamily="34" charset="0"/>
                <a:cs typeface="Mangal" panose="02040503050203030202" pitchFamily="18" charset="0"/>
              </a:rPr>
              <a:t>Indian arts and quantification go hand in hand. Artistic creations have profound computational foundations in Indian arts.  </a:t>
            </a:r>
          </a:p>
          <a:p>
            <a:pPr>
              <a:lnSpc>
                <a:spcPct val="107000"/>
              </a:lnSpc>
              <a:spcAft>
                <a:spcPts val="800"/>
              </a:spcAft>
            </a:pPr>
            <a:r>
              <a:rPr lang="en-IN" sz="2000" b="1" dirty="0">
                <a:solidFill>
                  <a:srgbClr val="7030A0"/>
                </a:solidFill>
                <a:effectLst/>
                <a:ea typeface="Calibri" panose="020F0502020204030204" pitchFamily="34" charset="0"/>
                <a:cs typeface="Mangal" panose="02040503050203030202" pitchFamily="18" charset="0"/>
              </a:rPr>
              <a:t>It does not destroy the quality of aesthetic experience, on the other hand, it facilitates the process of attaining the </a:t>
            </a:r>
            <a:r>
              <a:rPr lang="en-IN" sz="2000" b="1" dirty="0">
                <a:solidFill>
                  <a:schemeClr val="accent2">
                    <a:lumMod val="50000"/>
                  </a:schemeClr>
                </a:solidFill>
                <a:effectLst/>
                <a:ea typeface="Calibri" panose="020F0502020204030204" pitchFamily="34" charset="0"/>
                <a:cs typeface="Mangal" panose="02040503050203030202" pitchFamily="18" charset="0"/>
              </a:rPr>
              <a:t>‘Universal Harmony’. </a:t>
            </a:r>
            <a:r>
              <a:rPr lang="en-IN" sz="2000" b="1" dirty="0">
                <a:solidFill>
                  <a:srgbClr val="7030A0"/>
                </a:solidFill>
                <a:effectLst/>
                <a:ea typeface="Calibri" panose="020F0502020204030204" pitchFamily="34" charset="0"/>
                <a:cs typeface="Mangal" panose="02040503050203030202" pitchFamily="18" charset="0"/>
              </a:rPr>
              <a:t>There exists a correlation between artistic computation and the aesthetic experience.  </a:t>
            </a:r>
          </a:p>
          <a:p>
            <a:pPr>
              <a:lnSpc>
                <a:spcPct val="107000"/>
              </a:lnSpc>
              <a:spcAft>
                <a:spcPts val="800"/>
              </a:spcAft>
            </a:pPr>
            <a:r>
              <a:rPr lang="en-IN" sz="2000" b="1" dirty="0">
                <a:solidFill>
                  <a:schemeClr val="accent3">
                    <a:lumMod val="50000"/>
                  </a:schemeClr>
                </a:solidFill>
                <a:effectLst/>
                <a:ea typeface="Calibri" panose="020F0502020204030204" pitchFamily="34" charset="0"/>
                <a:cs typeface="Mangal" panose="02040503050203030202" pitchFamily="18" charset="0"/>
              </a:rPr>
              <a:t>It is fascinating to see that underneath the evocative ability of music there are quantitative and computational principles of </a:t>
            </a:r>
            <a:r>
              <a:rPr lang="en-IN" sz="2000" b="1" dirty="0">
                <a:solidFill>
                  <a:schemeClr val="accent2">
                    <a:lumMod val="50000"/>
                  </a:schemeClr>
                </a:solidFill>
                <a:effectLst/>
                <a:ea typeface="Calibri" panose="020F0502020204030204" pitchFamily="34" charset="0"/>
                <a:cs typeface="Mangal" panose="02040503050203030202" pitchFamily="18" charset="0"/>
              </a:rPr>
              <a:t>‘Musical Grammar’ </a:t>
            </a:r>
            <a:r>
              <a:rPr lang="en-IN" sz="2000" b="1" dirty="0">
                <a:solidFill>
                  <a:schemeClr val="accent3">
                    <a:lumMod val="50000"/>
                  </a:schemeClr>
                </a:solidFill>
                <a:effectLst/>
                <a:ea typeface="Calibri" panose="020F0502020204030204" pitchFamily="34" charset="0"/>
                <a:cs typeface="Mangal" panose="02040503050203030202" pitchFamily="18" charset="0"/>
              </a:rPr>
              <a:t>that make this aesthetic experience possible.</a:t>
            </a:r>
          </a:p>
          <a:p>
            <a:pPr>
              <a:lnSpc>
                <a:spcPct val="107000"/>
              </a:lnSpc>
              <a:spcAft>
                <a:spcPts val="800"/>
              </a:spcAft>
            </a:pPr>
            <a:r>
              <a:rPr lang="en-IN" sz="2000" b="1" dirty="0">
                <a:solidFill>
                  <a:schemeClr val="accent5">
                    <a:lumMod val="50000"/>
                  </a:schemeClr>
                </a:solidFill>
                <a:ea typeface="Calibri" panose="020F0502020204030204" pitchFamily="34" charset="0"/>
                <a:cs typeface="Mangal" panose="02040503050203030202" pitchFamily="18" charset="0"/>
              </a:rPr>
              <a:t>It is interesting to see how computational principles of Indian music play an active role and contribute in generation of music.</a:t>
            </a:r>
            <a:endParaRPr lang="en-IN" sz="1800" dirty="0">
              <a:solidFill>
                <a:schemeClr val="accent3">
                  <a:lumMod val="50000"/>
                </a:schemeClr>
              </a:solidFill>
              <a:effectLst/>
              <a:ea typeface="Calibri" panose="020F0502020204030204" pitchFamily="34" charset="0"/>
              <a:cs typeface="Mangal" panose="02040503050203030202" pitchFamily="18" charset="0"/>
            </a:endParaRPr>
          </a:p>
        </p:txBody>
      </p:sp>
      <p:pic>
        <p:nvPicPr>
          <p:cNvPr id="8" name="Picture 2" descr="D:\Data 2012-13-14-15-16-17\Computational Music till 2016-17 for Back up\Bharat Veena Image3.jpg">
            <a:extLst>
              <a:ext uri="{FF2B5EF4-FFF2-40B4-BE49-F238E27FC236}">
                <a16:creationId xmlns:a16="http://schemas.microsoft.com/office/drawing/2014/main" id="{AC8A7F20-CD78-41A0-9A23-7BC9ED2CA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71249" y="1345282"/>
            <a:ext cx="2667000" cy="83584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pic>
      <p:sp>
        <p:nvSpPr>
          <p:cNvPr id="7" name="Rectangle 6">
            <a:extLst>
              <a:ext uri="{FF2B5EF4-FFF2-40B4-BE49-F238E27FC236}">
                <a16:creationId xmlns:a16="http://schemas.microsoft.com/office/drawing/2014/main" id="{A8FA6426-E85E-4AA5-8E4C-1D0896ED9187}"/>
              </a:ext>
            </a:extLst>
          </p:cNvPr>
          <p:cNvSpPr/>
          <p:nvPr/>
        </p:nvSpPr>
        <p:spPr>
          <a:xfrm>
            <a:off x="1447800" y="4134231"/>
            <a:ext cx="6553200" cy="2723769"/>
          </a:xfrm>
          <a:prstGeom prst="rect">
            <a:avLst/>
          </a:prstGeom>
          <a:blipFill dpi="0" rotWithShape="1">
            <a:blip r:embed="rId4">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1972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3745449"/>
          </a:xfrm>
          <a:prstGeom prst="rect">
            <a:avLst/>
          </a:prstGeom>
          <a:noFill/>
        </p:spPr>
        <p:txBody>
          <a:bodyPr wrap="square" rtlCol="0">
            <a:spAutoFit/>
          </a:bodyPr>
          <a:lstStyle/>
          <a:p>
            <a:pPr>
              <a:lnSpc>
                <a:spcPct val="107000"/>
              </a:lnSpc>
              <a:spcAft>
                <a:spcPts val="800"/>
              </a:spcAft>
            </a:pPr>
            <a:r>
              <a:rPr lang="en-IN" sz="2000" b="1" dirty="0">
                <a:solidFill>
                  <a:schemeClr val="accent6">
                    <a:lumMod val="50000"/>
                  </a:schemeClr>
                </a:solidFill>
                <a:effectLst/>
                <a:ea typeface="Calibri" panose="020F0502020204030204" pitchFamily="34" charset="0"/>
                <a:cs typeface="Mangal" panose="02040503050203030202" pitchFamily="18" charset="0"/>
              </a:rPr>
              <a:t>From the  </a:t>
            </a:r>
            <a:r>
              <a:rPr lang="en-IN" sz="2000" b="1" dirty="0">
                <a:solidFill>
                  <a:schemeClr val="accent6">
                    <a:lumMod val="50000"/>
                  </a:schemeClr>
                </a:solidFill>
                <a:ea typeface="Calibri" panose="020F0502020204030204" pitchFamily="34" charset="0"/>
                <a:cs typeface="Mangal" panose="02040503050203030202" pitchFamily="18" charset="0"/>
              </a:rPr>
              <a:t>base </a:t>
            </a:r>
            <a:r>
              <a:rPr lang="en-IN" sz="2000" b="1" dirty="0" err="1">
                <a:solidFill>
                  <a:schemeClr val="accent6">
                    <a:lumMod val="50000"/>
                  </a:schemeClr>
                </a:solidFill>
                <a:ea typeface="Calibri" panose="020F0502020204030204" pitchFamily="34" charset="0"/>
                <a:cs typeface="Mangal" panose="02040503050203030202" pitchFamily="18" charset="0"/>
              </a:rPr>
              <a:t>swara</a:t>
            </a:r>
            <a:r>
              <a:rPr lang="en-IN" sz="2000" b="1" dirty="0">
                <a:solidFill>
                  <a:schemeClr val="accent6">
                    <a:lumMod val="50000"/>
                  </a:schemeClr>
                </a:solidFill>
                <a:ea typeface="Calibri" panose="020F0502020204030204" pitchFamily="34" charset="0"/>
                <a:cs typeface="Mangal" panose="02040503050203030202" pitchFamily="18" charset="0"/>
              </a:rPr>
              <a:t> or </a:t>
            </a:r>
            <a:r>
              <a:rPr lang="en-IN" sz="2000" b="1" dirty="0" err="1">
                <a:solidFill>
                  <a:schemeClr val="accent6">
                    <a:lumMod val="50000"/>
                  </a:schemeClr>
                </a:solidFill>
                <a:ea typeface="Calibri" panose="020F0502020204030204" pitchFamily="34" charset="0"/>
                <a:cs typeface="Mangal" panose="02040503050203030202" pitchFamily="18" charset="0"/>
              </a:rPr>
              <a:t>Adhar</a:t>
            </a:r>
            <a:r>
              <a:rPr lang="en-IN" sz="2000" b="1" dirty="0">
                <a:solidFill>
                  <a:schemeClr val="accent6">
                    <a:lumMod val="50000"/>
                  </a:schemeClr>
                </a:solidFill>
                <a:ea typeface="Calibri" panose="020F0502020204030204" pitchFamily="34" charset="0"/>
                <a:cs typeface="Mangal" panose="02040503050203030202" pitchFamily="18" charset="0"/>
              </a:rPr>
              <a:t> </a:t>
            </a:r>
            <a:r>
              <a:rPr lang="en-IN" sz="2000" b="1" dirty="0" err="1">
                <a:solidFill>
                  <a:schemeClr val="accent6">
                    <a:lumMod val="50000"/>
                  </a:schemeClr>
                </a:solidFill>
                <a:ea typeface="Calibri" panose="020F0502020204030204" pitchFamily="34" charset="0"/>
                <a:cs typeface="Mangal" panose="02040503050203030202" pitchFamily="18" charset="0"/>
              </a:rPr>
              <a:t>Swara</a:t>
            </a:r>
            <a:r>
              <a:rPr lang="en-IN" sz="2000" b="1" dirty="0">
                <a:solidFill>
                  <a:schemeClr val="accent6">
                    <a:lumMod val="50000"/>
                  </a:schemeClr>
                </a:solidFill>
                <a:ea typeface="Calibri" panose="020F0502020204030204" pitchFamily="34" charset="0"/>
                <a:cs typeface="Mangal" panose="02040503050203030202" pitchFamily="18" charset="0"/>
              </a:rPr>
              <a:t> by application of rules mentioned in Natyashastra it is possible to demonstrate that entire domain of music can be established. </a:t>
            </a:r>
          </a:p>
          <a:p>
            <a:pPr>
              <a:lnSpc>
                <a:spcPct val="107000"/>
              </a:lnSpc>
              <a:spcAft>
                <a:spcPts val="800"/>
              </a:spcAft>
            </a:pPr>
            <a:r>
              <a:rPr lang="en-IN" sz="2000" b="1" dirty="0">
                <a:solidFill>
                  <a:schemeClr val="accent3">
                    <a:lumMod val="50000"/>
                  </a:schemeClr>
                </a:solidFill>
                <a:effectLst/>
                <a:ea typeface="Calibri" panose="020F0502020204030204" pitchFamily="34" charset="0"/>
                <a:cs typeface="Mangal" panose="02040503050203030202" pitchFamily="18" charset="0"/>
              </a:rPr>
              <a:t>Here it is shown that how calculation and computation leads to generation of </a:t>
            </a:r>
            <a:r>
              <a:rPr lang="en-IN" sz="2000" b="1" i="1" dirty="0">
                <a:solidFill>
                  <a:schemeClr val="accent3">
                    <a:lumMod val="50000"/>
                  </a:schemeClr>
                </a:solidFill>
                <a:ea typeface="Calibri" panose="020F0502020204030204" pitchFamily="34" charset="0"/>
                <a:cs typeface="Mangal" panose="02040503050203030202" pitchFamily="18" charset="0"/>
              </a:rPr>
              <a:t>Shrutis</a:t>
            </a:r>
            <a:r>
              <a:rPr lang="en-IN" sz="2000" b="1" dirty="0">
                <a:solidFill>
                  <a:schemeClr val="accent3">
                    <a:lumMod val="50000"/>
                  </a:schemeClr>
                </a:solidFill>
                <a:ea typeface="Calibri" panose="020F0502020204030204" pitchFamily="34" charset="0"/>
                <a:cs typeface="Mangal" panose="02040503050203030202" pitchFamily="18" charset="0"/>
              </a:rPr>
              <a:t> and </a:t>
            </a:r>
            <a:r>
              <a:rPr lang="en-IN" sz="2000" b="1" i="1" dirty="0">
                <a:solidFill>
                  <a:schemeClr val="accent3">
                    <a:lumMod val="50000"/>
                  </a:schemeClr>
                </a:solidFill>
                <a:ea typeface="Calibri" panose="020F0502020204030204" pitchFamily="34" charset="0"/>
                <a:cs typeface="Mangal" panose="02040503050203030202" pitchFamily="18" charset="0"/>
              </a:rPr>
              <a:t>Swaras</a:t>
            </a:r>
            <a:r>
              <a:rPr lang="en-IN" sz="2000" b="1" dirty="0">
                <a:solidFill>
                  <a:schemeClr val="accent3">
                    <a:lumMod val="50000"/>
                  </a:schemeClr>
                </a:solidFill>
                <a:ea typeface="Calibri" panose="020F0502020204030204" pitchFamily="34" charset="0"/>
                <a:cs typeface="Mangal" panose="02040503050203030202" pitchFamily="18" charset="0"/>
              </a:rPr>
              <a:t> of Indian music.</a:t>
            </a:r>
          </a:p>
          <a:p>
            <a:pPr>
              <a:lnSpc>
                <a:spcPct val="107000"/>
              </a:lnSpc>
              <a:spcAft>
                <a:spcPts val="800"/>
              </a:spcAft>
            </a:pPr>
            <a:r>
              <a:rPr lang="en-IN" sz="2000" b="1" dirty="0">
                <a:solidFill>
                  <a:schemeClr val="accent1">
                    <a:lumMod val="50000"/>
                  </a:schemeClr>
                </a:solidFill>
                <a:ea typeface="Calibri" panose="020F0502020204030204" pitchFamily="34" charset="0"/>
                <a:cs typeface="Mangal" panose="02040503050203030202" pitchFamily="18" charset="0"/>
              </a:rPr>
              <a:t>Consequently, computable relationships between and among swaras lead to </a:t>
            </a:r>
            <a:r>
              <a:rPr lang="en-IN" sz="2000" b="1" dirty="0">
                <a:solidFill>
                  <a:schemeClr val="accent1">
                    <a:lumMod val="50000"/>
                  </a:schemeClr>
                </a:solidFill>
                <a:effectLst/>
                <a:ea typeface="Calibri" panose="020F0502020204030204" pitchFamily="34" charset="0"/>
                <a:cs typeface="Mangal" panose="02040503050203030202" pitchFamily="18" charset="0"/>
              </a:rPr>
              <a:t>generation of </a:t>
            </a:r>
            <a:r>
              <a:rPr lang="en-IN" sz="2000" b="1" dirty="0" err="1">
                <a:solidFill>
                  <a:schemeClr val="accent1">
                    <a:lumMod val="50000"/>
                  </a:schemeClr>
                </a:solidFill>
                <a:effectLst/>
                <a:ea typeface="Calibri" panose="020F0502020204030204" pitchFamily="34" charset="0"/>
                <a:cs typeface="Mangal" panose="02040503050203030202" pitchFamily="18" charset="0"/>
              </a:rPr>
              <a:t>Jatis</a:t>
            </a:r>
            <a:r>
              <a:rPr lang="en-IN" sz="2000" b="1" dirty="0">
                <a:solidFill>
                  <a:schemeClr val="accent1">
                    <a:lumMod val="50000"/>
                  </a:schemeClr>
                </a:solidFill>
                <a:effectLst/>
                <a:ea typeface="Calibri" panose="020F0502020204030204" pitchFamily="34" charset="0"/>
                <a:cs typeface="Mangal" panose="02040503050203030202" pitchFamily="18" charset="0"/>
              </a:rPr>
              <a:t>, </a:t>
            </a:r>
            <a:r>
              <a:rPr lang="en-IN" sz="2000" b="1" dirty="0" err="1">
                <a:solidFill>
                  <a:schemeClr val="accent1">
                    <a:lumMod val="50000"/>
                  </a:schemeClr>
                </a:solidFill>
                <a:effectLst/>
                <a:ea typeface="Calibri" panose="020F0502020204030204" pitchFamily="34" charset="0"/>
                <a:cs typeface="Mangal" panose="02040503050203030202" pitchFamily="18" charset="0"/>
              </a:rPr>
              <a:t>Moorchchhanas</a:t>
            </a:r>
            <a:r>
              <a:rPr lang="en-IN" sz="2000" b="1" dirty="0">
                <a:solidFill>
                  <a:schemeClr val="accent1">
                    <a:lumMod val="50000"/>
                  </a:schemeClr>
                </a:solidFill>
                <a:effectLst/>
                <a:ea typeface="Calibri" panose="020F0502020204030204" pitchFamily="34" charset="0"/>
                <a:cs typeface="Mangal" panose="02040503050203030202" pitchFamily="18" charset="0"/>
              </a:rPr>
              <a:t>, Taanas and eventually- Ragas.</a:t>
            </a:r>
          </a:p>
          <a:p>
            <a:pPr>
              <a:lnSpc>
                <a:spcPct val="107000"/>
              </a:lnSpc>
              <a:spcAft>
                <a:spcPts val="800"/>
              </a:spcAft>
            </a:pPr>
            <a:endParaRPr lang="en-IN" sz="1000" b="1" dirty="0">
              <a:solidFill>
                <a:schemeClr val="accent1">
                  <a:lumMod val="50000"/>
                </a:schemeClr>
              </a:solidFill>
              <a:effectLst/>
              <a:ea typeface="Calibri" panose="020F0502020204030204" pitchFamily="34" charset="0"/>
              <a:cs typeface="Mangal" panose="02040503050203030202" pitchFamily="18" charset="0"/>
            </a:endParaRPr>
          </a:p>
          <a:p>
            <a:pPr algn="ctr">
              <a:lnSpc>
                <a:spcPct val="107000"/>
              </a:lnSpc>
              <a:spcAft>
                <a:spcPts val="800"/>
              </a:spcAft>
            </a:pPr>
            <a:r>
              <a:rPr lang="en-IN" sz="2400" b="1" dirty="0">
                <a:solidFill>
                  <a:schemeClr val="accent6">
                    <a:lumMod val="50000"/>
                  </a:schemeClr>
                </a:solidFill>
                <a:ea typeface="Calibri" panose="020F0502020204030204" pitchFamily="34" charset="0"/>
                <a:cs typeface="Mangal" panose="02040503050203030202" pitchFamily="18" charset="0"/>
              </a:rPr>
              <a:t>This can be demonstrated on specially designed Veena called ‘Bharat Veena’</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2" descr="D:\Data 2012-13-14-15-16-17\Shruti Research\IGNCA Data\Final Swara Sthapana\swara stha 00 Sa.jpg">
            <a:extLst>
              <a:ext uri="{FF2B5EF4-FFF2-40B4-BE49-F238E27FC236}">
                <a16:creationId xmlns:a16="http://schemas.microsoft.com/office/drawing/2014/main" id="{EEC833C9-2DAC-46A2-8F34-B3718C3AD4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217948" y="1290426"/>
            <a:ext cx="2819400" cy="83157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2E8F08-0A69-44D7-8634-71ED746ED662}"/>
              </a:ext>
            </a:extLst>
          </p:cNvPr>
          <p:cNvSpPr txBox="1"/>
          <p:nvPr/>
        </p:nvSpPr>
        <p:spPr>
          <a:xfrm>
            <a:off x="2046955" y="4038598"/>
            <a:ext cx="2554255" cy="584775"/>
          </a:xfrm>
          <a:prstGeom prst="rect">
            <a:avLst/>
          </a:prstGeom>
          <a:noFill/>
        </p:spPr>
        <p:txBody>
          <a:bodyPr wrap="square">
            <a:spAutoFit/>
          </a:bodyPr>
          <a:lstStyle/>
          <a:p>
            <a:r>
              <a:rPr lang="en-US" sz="3200" b="1" dirty="0">
                <a:solidFill>
                  <a:schemeClr val="tx2">
                    <a:lumMod val="50000"/>
                  </a:schemeClr>
                </a:solidFill>
              </a:rPr>
              <a:t>Bharat Veena</a:t>
            </a:r>
          </a:p>
        </p:txBody>
      </p:sp>
    </p:spTree>
    <p:extLst>
      <p:ext uri="{BB962C8B-B14F-4D97-AF65-F5344CB8AC3E}">
        <p14:creationId xmlns:p14="http://schemas.microsoft.com/office/powerpoint/2010/main" val="220951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3754874"/>
          </a:xfrm>
          <a:prstGeom prst="rect">
            <a:avLst/>
          </a:prstGeom>
          <a:noFill/>
        </p:spPr>
        <p:txBody>
          <a:bodyPr wrap="square" rtlCol="0">
            <a:spAutoFit/>
          </a:bodyPr>
          <a:lstStyle/>
          <a:p>
            <a:pPr marL="342900" indent="-342900" algn="just">
              <a:buFont typeface="Wingdings" panose="05000000000000000000" pitchFamily="2" charset="2"/>
              <a:buChar char="v"/>
            </a:pPr>
            <a:r>
              <a:rPr lang="en-US" sz="2000" b="1" dirty="0"/>
              <a:t>Bharat Veena is Designed and Developed based on the description from Bharata’s Natyashastra and Sangita Ratnakara of Sharangadeva</a:t>
            </a:r>
          </a:p>
          <a:p>
            <a:pPr marL="342900" indent="-342900" algn="just">
              <a:buFont typeface="Wingdings" panose="05000000000000000000" pitchFamily="2" charset="2"/>
              <a:buChar char="v"/>
            </a:pPr>
            <a:endParaRPr lang="en-US" sz="2000" b="1" dirty="0"/>
          </a:p>
          <a:p>
            <a:pPr marL="342900" indent="-342900" algn="just">
              <a:buFont typeface="Wingdings" panose="05000000000000000000" pitchFamily="2" charset="2"/>
              <a:buChar char="v"/>
            </a:pPr>
            <a:r>
              <a:rPr lang="en-US" sz="2000" b="1" dirty="0"/>
              <a:t>Bharat Veena is capable of demonstrating the ancient Musical theoretical concepts such as </a:t>
            </a:r>
            <a:r>
              <a:rPr lang="en-US" sz="2000" b="1" dirty="0">
                <a:solidFill>
                  <a:srgbClr val="7030A0"/>
                </a:solidFill>
              </a:rPr>
              <a:t>Shruti Nidarshanam Experiment </a:t>
            </a:r>
            <a:r>
              <a:rPr lang="en-US" sz="2000" b="1" dirty="0"/>
              <a:t>from Bharata’s Natyashastra. This Experiment is also known as </a:t>
            </a:r>
            <a:r>
              <a:rPr lang="en-US" sz="2000" b="1" dirty="0">
                <a:solidFill>
                  <a:srgbClr val="7030A0"/>
                </a:solidFill>
              </a:rPr>
              <a:t>`Sarana-Chatushtayi Prayoga’</a:t>
            </a:r>
            <a:r>
              <a:rPr lang="en-US" sz="2000" b="1" dirty="0"/>
              <a:t>. It can be performed on the Bharat Veena. </a:t>
            </a:r>
          </a:p>
          <a:p>
            <a:pPr marL="285750" indent="-285750" algn="just">
              <a:buFont typeface="Wingdings" panose="05000000000000000000" pitchFamily="2" charset="2"/>
              <a:buChar char="v"/>
            </a:pPr>
            <a:endParaRPr lang="en-US" sz="1800" b="1" dirty="0"/>
          </a:p>
          <a:p>
            <a:pPr marL="342900" indent="-342900" algn="just">
              <a:buFont typeface="Wingdings" panose="05000000000000000000" pitchFamily="2" charset="2"/>
              <a:buChar char="v"/>
            </a:pPr>
            <a:r>
              <a:rPr lang="en-US" sz="2000" b="1" dirty="0"/>
              <a:t>Bharat Veena has dedicated Strings for Shadja Grama, Madhyama Grama and Gandhara Grama each.  </a:t>
            </a:r>
          </a:p>
          <a:p>
            <a:pPr marL="342900" indent="-342900" algn="just">
              <a:buFont typeface="Wingdings" panose="05000000000000000000" pitchFamily="2" charset="2"/>
              <a:buChar char="v"/>
            </a:pPr>
            <a:endParaRPr lang="en-US" sz="2000" b="1" dirty="0"/>
          </a:p>
          <a:p>
            <a:pPr marL="342900" indent="-342900" algn="just">
              <a:buFont typeface="Wingdings" panose="05000000000000000000" pitchFamily="2" charset="2"/>
              <a:buChar char="v"/>
            </a:pPr>
            <a:r>
              <a:rPr lang="en-US" sz="2000" b="1" dirty="0"/>
              <a:t>Gramantara Experiment also can be demonstrated on Bharat Veena.</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6" name="Picture 2" descr="D:\Data 2012-13-14-15-16-17\Computational Music till 2016-17 for Back up\Bharat Veena Image3.jpg">
            <a:extLst>
              <a:ext uri="{FF2B5EF4-FFF2-40B4-BE49-F238E27FC236}">
                <a16:creationId xmlns:a16="http://schemas.microsoft.com/office/drawing/2014/main" id="{1E76B512-0424-42FA-8B9F-D3EB3D518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71249" y="1345282"/>
            <a:ext cx="2667000" cy="83584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pic>
      <p:sp>
        <p:nvSpPr>
          <p:cNvPr id="8" name="TextBox 7">
            <a:extLst>
              <a:ext uri="{FF2B5EF4-FFF2-40B4-BE49-F238E27FC236}">
                <a16:creationId xmlns:a16="http://schemas.microsoft.com/office/drawing/2014/main" id="{26A7A2C4-BB21-4F5F-A856-A03D9E5D7D93}"/>
              </a:ext>
            </a:extLst>
          </p:cNvPr>
          <p:cNvSpPr txBox="1"/>
          <p:nvPr/>
        </p:nvSpPr>
        <p:spPr>
          <a:xfrm>
            <a:off x="2040370" y="4190998"/>
            <a:ext cx="2590800" cy="584775"/>
          </a:xfrm>
          <a:prstGeom prst="rect">
            <a:avLst/>
          </a:prstGeom>
          <a:noFill/>
        </p:spPr>
        <p:txBody>
          <a:bodyPr wrap="square">
            <a:spAutoFit/>
          </a:bodyPr>
          <a:lstStyle/>
          <a:p>
            <a:r>
              <a:rPr lang="en-US" sz="3200" b="1" dirty="0">
                <a:solidFill>
                  <a:schemeClr val="bg2">
                    <a:lumMod val="25000"/>
                  </a:schemeClr>
                </a:solidFill>
              </a:rPr>
              <a:t>Bharat Veena</a:t>
            </a:r>
          </a:p>
        </p:txBody>
      </p:sp>
    </p:spTree>
    <p:extLst>
      <p:ext uri="{BB962C8B-B14F-4D97-AF65-F5344CB8AC3E}">
        <p14:creationId xmlns:p14="http://schemas.microsoft.com/office/powerpoint/2010/main" val="116746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395244" y="579939"/>
            <a:ext cx="8353511" cy="2868542"/>
          </a:xfrm>
          <a:prstGeom prst="rect">
            <a:avLst/>
          </a:prstGeom>
          <a:noFill/>
        </p:spPr>
        <p:txBody>
          <a:bodyPr wrap="square" rtlCol="0">
            <a:spAutoFit/>
          </a:bodyPr>
          <a:lstStyle/>
          <a:p>
            <a:pPr algn="ctr"/>
            <a:r>
              <a:rPr lang="en-US" sz="2400" b="1" dirty="0" err="1">
                <a:solidFill>
                  <a:schemeClr val="accent2">
                    <a:lumMod val="50000"/>
                  </a:schemeClr>
                </a:solidFill>
              </a:rPr>
              <a:t>Swara-Sthapana</a:t>
            </a:r>
            <a:r>
              <a:rPr lang="en-US" sz="2400" b="1" dirty="0">
                <a:solidFill>
                  <a:schemeClr val="accent2">
                    <a:lumMod val="50000"/>
                  </a:schemeClr>
                </a:solidFill>
              </a:rPr>
              <a:t> &amp; Shruti Generation</a:t>
            </a:r>
          </a:p>
          <a:p>
            <a:pPr algn="ctr"/>
            <a:endParaRPr lang="en-US" sz="1800" b="1" dirty="0">
              <a:solidFill>
                <a:schemeClr val="accent6">
                  <a:lumMod val="50000"/>
                </a:schemeClr>
              </a:solidFill>
            </a:endParaRPr>
          </a:p>
          <a:p>
            <a:pPr algn="ctr"/>
            <a:r>
              <a:rPr lang="en-US" sz="2000" b="1" dirty="0">
                <a:solidFill>
                  <a:schemeClr val="accent6">
                    <a:lumMod val="50000"/>
                  </a:schemeClr>
                </a:solidFill>
              </a:rPr>
              <a:t>The entire length of the string of a Bharat Veen produces the natural</a:t>
            </a:r>
          </a:p>
          <a:p>
            <a:pPr algn="ctr"/>
            <a:r>
              <a:rPr lang="en-US" sz="2000" b="1" dirty="0">
                <a:solidFill>
                  <a:schemeClr val="accent6">
                    <a:lumMod val="50000"/>
                  </a:schemeClr>
                </a:solidFill>
              </a:rPr>
              <a:t>Sa (</a:t>
            </a:r>
            <a:r>
              <a:rPr lang="en-US" sz="2000" b="1" dirty="0" err="1">
                <a:solidFill>
                  <a:schemeClr val="accent6">
                    <a:lumMod val="50000"/>
                  </a:schemeClr>
                </a:solidFill>
              </a:rPr>
              <a:t>Shadja</a:t>
            </a:r>
            <a:r>
              <a:rPr lang="en-US" sz="2000" b="1" dirty="0">
                <a:solidFill>
                  <a:schemeClr val="accent6">
                    <a:lumMod val="50000"/>
                  </a:schemeClr>
                </a:solidFill>
              </a:rPr>
              <a:t>) </a:t>
            </a:r>
            <a:r>
              <a:rPr lang="en-US" sz="2000" b="1" dirty="0" err="1">
                <a:solidFill>
                  <a:schemeClr val="accent6">
                    <a:lumMod val="50000"/>
                  </a:schemeClr>
                </a:solidFill>
              </a:rPr>
              <a:t>swara</a:t>
            </a:r>
            <a:r>
              <a:rPr lang="en-US" sz="2000" b="1" dirty="0">
                <a:solidFill>
                  <a:schemeClr val="accent6">
                    <a:lumMod val="50000"/>
                  </a:schemeClr>
                </a:solidFill>
              </a:rPr>
              <a:t>. </a:t>
            </a:r>
          </a:p>
          <a:p>
            <a:pPr algn="ctr"/>
            <a:endParaRPr lang="en-US" sz="2000" b="1" dirty="0">
              <a:solidFill>
                <a:schemeClr val="accent6">
                  <a:lumMod val="50000"/>
                </a:schemeClr>
              </a:solidFill>
            </a:endParaRPr>
          </a:p>
          <a:p>
            <a:pPr algn="ctr"/>
            <a:r>
              <a:rPr lang="sa-IN" sz="2000" b="1" dirty="0">
                <a:solidFill>
                  <a:srgbClr val="7030A0"/>
                </a:solidFill>
              </a:rPr>
              <a:t>व्यवहारे त्वसौ त्रेधा हृदि मन्द्रोऽभिधीयते|</a:t>
            </a:r>
          </a:p>
          <a:p>
            <a:pPr algn="ctr"/>
            <a:r>
              <a:rPr lang="sa-IN" sz="2000" b="1" dirty="0">
                <a:solidFill>
                  <a:srgbClr val="7030A0"/>
                </a:solidFill>
              </a:rPr>
              <a:t>कण्ठे मध्यो मूर्ध्नि तारो द्विगुणश्चोत्तर:</a:t>
            </a:r>
            <a:r>
              <a:rPr lang="sa-IN" sz="2000" b="1" dirty="0">
                <a:solidFill>
                  <a:srgbClr val="7030A0"/>
                </a:solidFill>
                <a:sym typeface="Wingdings" panose="05000000000000000000" pitchFamily="2" charset="2"/>
              </a:rPr>
              <a:t>||</a:t>
            </a:r>
            <a:endParaRPr lang="en-US" sz="2000" b="1" dirty="0">
              <a:solidFill>
                <a:srgbClr val="7030A0"/>
              </a:solidFill>
              <a:sym typeface="Wingdings" panose="05000000000000000000" pitchFamily="2" charset="2"/>
            </a:endParaRPr>
          </a:p>
          <a:p>
            <a:pPr algn="ctr"/>
            <a:r>
              <a:rPr lang="en-US" sz="2000" dirty="0">
                <a:solidFill>
                  <a:srgbClr val="7030A0"/>
                </a:solidFill>
                <a:sym typeface="Wingdings" panose="05000000000000000000" pitchFamily="2" charset="2"/>
              </a:rPr>
              <a:t>[Sangita Ratnakar 1-3-7]</a:t>
            </a:r>
            <a:endParaRPr lang="en-IN" sz="2000" dirty="0">
              <a:solidFill>
                <a:srgbClr val="7030A0"/>
              </a:solidFill>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2" descr="D:\Data 2012-13-14-15-16-17-18\Shruti Research\Bharat Veena\Lucknow Presentation\Bharat Veena Base0 Strings1.jpg">
            <a:extLst>
              <a:ext uri="{FF2B5EF4-FFF2-40B4-BE49-F238E27FC236}">
                <a16:creationId xmlns:a16="http://schemas.microsoft.com/office/drawing/2014/main" id="{03016908-90C1-400C-B2A6-2E8BDF9645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75" y="3505200"/>
            <a:ext cx="8334792"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67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395244" y="629216"/>
            <a:ext cx="8353511" cy="2677656"/>
          </a:xfrm>
          <a:prstGeom prst="rect">
            <a:avLst/>
          </a:prstGeom>
          <a:noFill/>
        </p:spPr>
        <p:txBody>
          <a:bodyPr wrap="square" rtlCol="0">
            <a:spAutoFit/>
          </a:bodyPr>
          <a:lstStyle/>
          <a:p>
            <a:pPr algn="ctr"/>
            <a:r>
              <a:rPr lang="en-US" sz="2400" b="1" dirty="0">
                <a:solidFill>
                  <a:schemeClr val="accent2">
                    <a:lumMod val="50000"/>
                  </a:schemeClr>
                </a:solidFill>
              </a:rPr>
              <a:t>Swara-Sthapana &amp; Shruti Generation</a:t>
            </a:r>
          </a:p>
          <a:p>
            <a:pPr algn="ctr"/>
            <a:endParaRPr lang="en-US" sz="2400" b="1" dirty="0">
              <a:solidFill>
                <a:schemeClr val="accent6">
                  <a:lumMod val="50000"/>
                </a:schemeClr>
              </a:solidFill>
            </a:endParaRPr>
          </a:p>
          <a:p>
            <a:pPr algn="ctr"/>
            <a:r>
              <a:rPr lang="en-US" sz="2000" b="1" dirty="0">
                <a:solidFill>
                  <a:schemeClr val="accent6">
                    <a:lumMod val="50000"/>
                  </a:schemeClr>
                </a:solidFill>
              </a:rPr>
              <a:t>Higher Shadja swara is located exactly on the mid-point of the Veena.</a:t>
            </a:r>
          </a:p>
          <a:p>
            <a:pPr algn="ctr"/>
            <a:r>
              <a:rPr lang="en-US" sz="2000" b="1" dirty="0">
                <a:solidFill>
                  <a:schemeClr val="accent6">
                    <a:lumMod val="50000"/>
                  </a:schemeClr>
                </a:solidFill>
              </a:rPr>
              <a:t>The higher </a:t>
            </a:r>
            <a:r>
              <a:rPr lang="en-US" sz="2000" b="1" dirty="0" err="1">
                <a:solidFill>
                  <a:schemeClr val="accent6">
                    <a:lumMod val="50000"/>
                  </a:schemeClr>
                </a:solidFill>
              </a:rPr>
              <a:t>Saptakas</a:t>
            </a:r>
            <a:r>
              <a:rPr lang="en-US" sz="2000" b="1" dirty="0">
                <a:solidFill>
                  <a:schemeClr val="accent6">
                    <a:lumMod val="50000"/>
                  </a:schemeClr>
                </a:solidFill>
              </a:rPr>
              <a:t> are established by following same </a:t>
            </a:r>
            <a:r>
              <a:rPr lang="en-US" sz="2000" b="1" dirty="0" err="1">
                <a:solidFill>
                  <a:schemeClr val="accent6">
                    <a:lumMod val="50000"/>
                  </a:schemeClr>
                </a:solidFill>
              </a:rPr>
              <a:t>Gunottara</a:t>
            </a:r>
            <a:r>
              <a:rPr lang="en-US" sz="2000" b="1" dirty="0">
                <a:solidFill>
                  <a:schemeClr val="accent6">
                    <a:lumMod val="50000"/>
                  </a:schemeClr>
                </a:solidFill>
              </a:rPr>
              <a:t> </a:t>
            </a:r>
            <a:r>
              <a:rPr lang="en-US" sz="2000" b="1" dirty="0" err="1">
                <a:solidFill>
                  <a:schemeClr val="accent6">
                    <a:lumMod val="50000"/>
                  </a:schemeClr>
                </a:solidFill>
              </a:rPr>
              <a:t>Pramana</a:t>
            </a:r>
            <a:r>
              <a:rPr lang="en-US" sz="2000" b="1" dirty="0">
                <a:solidFill>
                  <a:schemeClr val="accent6">
                    <a:lumMod val="50000"/>
                  </a:schemeClr>
                </a:solidFill>
              </a:rPr>
              <a:t>.</a:t>
            </a:r>
          </a:p>
          <a:p>
            <a:pPr algn="ctr"/>
            <a:endParaRPr lang="en-US" sz="2000" b="1" dirty="0">
              <a:solidFill>
                <a:schemeClr val="accent6">
                  <a:lumMod val="50000"/>
                </a:schemeClr>
              </a:solidFill>
            </a:endParaRPr>
          </a:p>
          <a:p>
            <a:pPr algn="ctr"/>
            <a:r>
              <a:rPr lang="sa-IN" sz="2000" b="1" dirty="0">
                <a:solidFill>
                  <a:srgbClr val="7030A0"/>
                </a:solidFill>
              </a:rPr>
              <a:t>व्यवहारे त्वसौ त्रेधा हृदि मन्द्रोऽभिधीयते|</a:t>
            </a:r>
          </a:p>
          <a:p>
            <a:pPr algn="ctr"/>
            <a:r>
              <a:rPr lang="sa-IN" sz="2000" b="1" dirty="0">
                <a:solidFill>
                  <a:srgbClr val="7030A0"/>
                </a:solidFill>
              </a:rPr>
              <a:t>कण्ठे मध्यो मूर्ध्नि तारो द्विगुणश्चोत्तर:</a:t>
            </a:r>
            <a:r>
              <a:rPr lang="sa-IN" sz="2000" b="1" dirty="0">
                <a:solidFill>
                  <a:srgbClr val="7030A0"/>
                </a:solidFill>
                <a:sym typeface="Wingdings" panose="05000000000000000000" pitchFamily="2" charset="2"/>
              </a:rPr>
              <a:t>||</a:t>
            </a:r>
            <a:endParaRPr lang="en-US" sz="2000" b="1" dirty="0">
              <a:solidFill>
                <a:srgbClr val="7030A0"/>
              </a:solidFill>
              <a:sym typeface="Wingdings" panose="05000000000000000000" pitchFamily="2" charset="2"/>
            </a:endParaRPr>
          </a:p>
          <a:p>
            <a:pPr algn="ctr"/>
            <a:r>
              <a:rPr lang="en-US" sz="2000" dirty="0">
                <a:solidFill>
                  <a:srgbClr val="7030A0"/>
                </a:solidFill>
                <a:sym typeface="Wingdings" panose="05000000000000000000" pitchFamily="2" charset="2"/>
              </a:rPr>
              <a:t>[Sangita Ratnakar 1-3-7]</a:t>
            </a:r>
            <a:endParaRPr lang="en-IN" sz="1800" dirty="0">
              <a:solidFill>
                <a:srgbClr val="7030A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2" descr="D:\Data 2012-13-14-15-16-17-18\Shruti Research\Bharat Veena\Lucknow Presentation\Bharat Veena Base0 StringsAllSa.jpg">
            <a:extLst>
              <a:ext uri="{FF2B5EF4-FFF2-40B4-BE49-F238E27FC236}">
                <a16:creationId xmlns:a16="http://schemas.microsoft.com/office/drawing/2014/main" id="{935E8353-1563-4473-9DF8-A3FF4A4E7C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74" y="3505201"/>
            <a:ext cx="8334792"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847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80102" y="764605"/>
            <a:ext cx="8353511" cy="1975990"/>
          </a:xfrm>
          <a:prstGeom prst="rect">
            <a:avLst/>
          </a:prstGeom>
          <a:noFill/>
        </p:spPr>
        <p:txBody>
          <a:bodyPr wrap="square" rtlCol="0">
            <a:spAutoFit/>
          </a:bodyPr>
          <a:lstStyle/>
          <a:p>
            <a:pPr algn="ctr"/>
            <a:r>
              <a:rPr lang="en-US" sz="2400" b="1" dirty="0">
                <a:solidFill>
                  <a:schemeClr val="accent2">
                    <a:lumMod val="50000"/>
                  </a:schemeClr>
                </a:solidFill>
              </a:rPr>
              <a:t>Swara-Sthapana &amp; Shruti Generation</a:t>
            </a:r>
          </a:p>
          <a:p>
            <a:pPr algn="ctr"/>
            <a:endParaRPr lang="en-US" sz="2000" b="1" dirty="0"/>
          </a:p>
          <a:p>
            <a:pPr algn="ctr"/>
            <a:r>
              <a:rPr lang="en-US" sz="2000" b="1" dirty="0">
                <a:solidFill>
                  <a:schemeClr val="accent6">
                    <a:lumMod val="50000"/>
                  </a:schemeClr>
                </a:solidFill>
              </a:rPr>
              <a:t>Madhyama swara is exactly on the mid-point between Shadja and the higher</a:t>
            </a:r>
          </a:p>
          <a:p>
            <a:pPr algn="ctr"/>
            <a:r>
              <a:rPr lang="en-US" sz="2000" b="1" dirty="0">
                <a:solidFill>
                  <a:schemeClr val="accent6">
                    <a:lumMod val="50000"/>
                  </a:schemeClr>
                </a:solidFill>
              </a:rPr>
              <a:t>Shadja swaras. That is the reason it is called `Madhyama’ swara.</a:t>
            </a:r>
            <a:r>
              <a:rPr lang="en-US" sz="2000" dirty="0">
                <a:solidFill>
                  <a:schemeClr val="accent6">
                    <a:lumMod val="50000"/>
                  </a:schemeClr>
                </a:solidFill>
              </a:rPr>
              <a:t>  </a:t>
            </a:r>
            <a:r>
              <a:rPr lang="en-US" sz="2000" b="1" dirty="0">
                <a:solidFill>
                  <a:schemeClr val="accent6">
                    <a:lumMod val="50000"/>
                  </a:schemeClr>
                </a:solidFill>
              </a:rPr>
              <a:t>It is a</a:t>
            </a:r>
          </a:p>
          <a:p>
            <a:pPr algn="ctr"/>
            <a:r>
              <a:rPr lang="en-US" sz="2000" b="1" dirty="0">
                <a:solidFill>
                  <a:schemeClr val="accent6">
                    <a:lumMod val="50000"/>
                  </a:schemeClr>
                </a:solidFill>
              </a:rPr>
              <a:t>Harmonic Mean of Shadja &amp; Higher Shadja</a:t>
            </a:r>
            <a:endParaRPr lang="en-US" sz="2000" dirty="0">
              <a:solidFill>
                <a:schemeClr val="accent6">
                  <a:lumMod val="50000"/>
                </a:schemeClr>
              </a:solidFill>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2" descr="D:\Data 2012-13-14-15-16-17-18\Shruti Research\Bharat Veena\Lucknow Presentation\Bharat Veena Base0 StringsAllSaMa.jpg">
            <a:extLst>
              <a:ext uri="{FF2B5EF4-FFF2-40B4-BE49-F238E27FC236}">
                <a16:creationId xmlns:a16="http://schemas.microsoft.com/office/drawing/2014/main" id="{7BD018E5-9F6D-4BE0-9541-35E2A5CFEB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02" y="3505200"/>
            <a:ext cx="8303864" cy="334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05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610456" y="787054"/>
            <a:ext cx="8353511" cy="1975990"/>
          </a:xfrm>
          <a:prstGeom prst="rect">
            <a:avLst/>
          </a:prstGeom>
          <a:noFill/>
        </p:spPr>
        <p:txBody>
          <a:bodyPr wrap="square" rtlCol="0">
            <a:spAutoFit/>
          </a:bodyPr>
          <a:lstStyle/>
          <a:p>
            <a:pPr algn="ctr"/>
            <a:r>
              <a:rPr lang="en-US" sz="2400" b="1" dirty="0">
                <a:solidFill>
                  <a:schemeClr val="accent2">
                    <a:lumMod val="50000"/>
                  </a:schemeClr>
                </a:solidFill>
              </a:rPr>
              <a:t>Swara-Sthapana &amp; Shruti Generation</a:t>
            </a:r>
          </a:p>
          <a:p>
            <a:pPr algn="ctr"/>
            <a:endParaRPr lang="en-US" sz="2000" b="1" dirty="0">
              <a:solidFill>
                <a:schemeClr val="accent6">
                  <a:lumMod val="50000"/>
                </a:schemeClr>
              </a:solidFill>
            </a:endParaRPr>
          </a:p>
          <a:p>
            <a:pPr algn="ctr"/>
            <a:r>
              <a:rPr lang="en-US" sz="2000" b="1" dirty="0">
                <a:solidFill>
                  <a:schemeClr val="accent6">
                    <a:lumMod val="50000"/>
                  </a:schemeClr>
                </a:solidFill>
              </a:rPr>
              <a:t>The Panchama swara is located on the point having the ratio 2/3 between </a:t>
            </a:r>
          </a:p>
          <a:p>
            <a:pPr algn="ctr"/>
            <a:r>
              <a:rPr lang="en-US" sz="2000" b="1" dirty="0">
                <a:solidFill>
                  <a:schemeClr val="accent6">
                    <a:lumMod val="50000"/>
                  </a:schemeClr>
                </a:solidFill>
              </a:rPr>
              <a:t>Shadja and the Higher Shadja swaras. Panchama is the Arithmetic Mean of </a:t>
            </a:r>
          </a:p>
          <a:p>
            <a:pPr algn="ctr"/>
            <a:r>
              <a:rPr lang="en-US" sz="2000" b="1" dirty="0">
                <a:solidFill>
                  <a:schemeClr val="accent6">
                    <a:lumMod val="50000"/>
                  </a:schemeClr>
                </a:solidFill>
              </a:rPr>
              <a:t>Shadja and Higher Shadja</a:t>
            </a:r>
            <a:endParaRPr lang="en-US" sz="2000" dirty="0">
              <a:solidFill>
                <a:schemeClr val="accent6">
                  <a:lumMod val="50000"/>
                </a:schemeClr>
              </a:solidFill>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2" descr="D:\Data 2012-13-14-15-16-17-18\Shruti Research\Bharat Veena\Lucknow Presentation\Bharat Veena Base0 StringsAllSaMaPa.jpg">
            <a:extLst>
              <a:ext uri="{FF2B5EF4-FFF2-40B4-BE49-F238E27FC236}">
                <a16:creationId xmlns:a16="http://schemas.microsoft.com/office/drawing/2014/main" id="{4C55A351-71C1-43A9-9589-4FC9FD8790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04" y="3550097"/>
            <a:ext cx="8308228" cy="334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395244" y="826160"/>
            <a:ext cx="8353511" cy="2806987"/>
          </a:xfrm>
          <a:prstGeom prst="rect">
            <a:avLst/>
          </a:prstGeom>
          <a:noFill/>
        </p:spPr>
        <p:txBody>
          <a:bodyPr wrap="square" rtlCol="0">
            <a:spAutoFit/>
          </a:bodyPr>
          <a:lstStyle/>
          <a:p>
            <a:pPr algn="ctr"/>
            <a:r>
              <a:rPr lang="en-US" sz="2400" b="1" dirty="0">
                <a:solidFill>
                  <a:schemeClr val="accent2">
                    <a:lumMod val="50000"/>
                  </a:schemeClr>
                </a:solidFill>
              </a:rPr>
              <a:t>Swara-Sthapana &amp; Shruti Generation</a:t>
            </a:r>
          </a:p>
          <a:p>
            <a:pPr algn="ctr"/>
            <a:endParaRPr lang="en-US" sz="2000" b="1" dirty="0"/>
          </a:p>
          <a:p>
            <a:pPr algn="ctr"/>
            <a:r>
              <a:rPr lang="en-US" sz="2000" b="1" dirty="0">
                <a:solidFill>
                  <a:schemeClr val="accent6">
                    <a:lumMod val="50000"/>
                  </a:schemeClr>
                </a:solidFill>
              </a:rPr>
              <a:t>Shadja, Madhyama and Panchama give birth to remaining Swaras and Shrutis. This method is called `Chakriya Nyaya’</a:t>
            </a:r>
          </a:p>
          <a:p>
            <a:pPr algn="ctr"/>
            <a:endParaRPr lang="en-US" sz="2000" b="1" dirty="0"/>
          </a:p>
          <a:p>
            <a:pPr algn="ctr"/>
            <a:r>
              <a:rPr lang="en-US" sz="1800" b="1" dirty="0">
                <a:solidFill>
                  <a:srgbClr val="7030A0"/>
                </a:solidFill>
              </a:rPr>
              <a:t>Sa-Ma ratio is known as Shadja-Madhyama Bhava</a:t>
            </a:r>
          </a:p>
          <a:p>
            <a:pPr algn="ctr"/>
            <a:r>
              <a:rPr lang="en-US" sz="1800" b="1" dirty="0">
                <a:solidFill>
                  <a:srgbClr val="7030A0"/>
                </a:solidFill>
              </a:rPr>
              <a:t>Sa-Pa ratio is known as </a:t>
            </a:r>
            <a:r>
              <a:rPr lang="en-US" sz="1800" b="1" dirty="0" err="1">
                <a:solidFill>
                  <a:srgbClr val="7030A0"/>
                </a:solidFill>
              </a:rPr>
              <a:t>Shadja</a:t>
            </a:r>
            <a:r>
              <a:rPr lang="en-US" sz="1800" b="1" dirty="0">
                <a:solidFill>
                  <a:srgbClr val="7030A0"/>
                </a:solidFill>
              </a:rPr>
              <a:t>-Panchama Bhava</a:t>
            </a:r>
          </a:p>
          <a:p>
            <a:pPr algn="ctr"/>
            <a:r>
              <a:rPr lang="en-US" b="1" dirty="0">
                <a:solidFill>
                  <a:srgbClr val="7030A0"/>
                </a:solidFill>
              </a:rPr>
              <a:t>According to Natyashastra</a:t>
            </a:r>
            <a:endParaRPr lang="en-US" sz="1800" dirty="0">
              <a:solidFill>
                <a:srgbClr val="7030A0"/>
              </a:solidFill>
            </a:endParaRPr>
          </a:p>
          <a:p>
            <a:pPr>
              <a:lnSpc>
                <a:spcPct val="107000"/>
              </a:lnSpc>
              <a:spcAft>
                <a:spcPts val="8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2" descr="D:\Data 2012-13-14-15-16-17-18\Shruti Research\Bharat Veena\Lucknow Presentation\Bharat Veena Base0 StringsAllSaMaPa.jpg">
            <a:extLst>
              <a:ext uri="{FF2B5EF4-FFF2-40B4-BE49-F238E27FC236}">
                <a16:creationId xmlns:a16="http://schemas.microsoft.com/office/drawing/2014/main" id="{10F1BC93-3D55-441C-9629-C40DED0056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175" y="3505200"/>
            <a:ext cx="8334792"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64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1631216"/>
          </a:xfrm>
          <a:prstGeom prst="rect">
            <a:avLst/>
          </a:prstGeom>
          <a:noFill/>
        </p:spPr>
        <p:txBody>
          <a:bodyPr wrap="square" rtlCol="0">
            <a:spAutoFit/>
          </a:bodyPr>
          <a:lstStyle/>
          <a:p>
            <a:pPr algn="ctr"/>
            <a:r>
              <a:rPr lang="en-US" sz="2000" b="1" dirty="0"/>
              <a:t>All the seven swaras and twenty two shrutis can be generated </a:t>
            </a:r>
          </a:p>
          <a:p>
            <a:pPr algn="ctr"/>
            <a:r>
              <a:rPr lang="en-US" sz="2000" b="1" dirty="0"/>
              <a:t>by </a:t>
            </a:r>
            <a:r>
              <a:rPr lang="en-US" sz="2000" b="1" dirty="0">
                <a:solidFill>
                  <a:srgbClr val="7030A0"/>
                </a:solidFill>
              </a:rPr>
              <a:t>Chakriya Nyaya Method </a:t>
            </a:r>
            <a:r>
              <a:rPr lang="en-US" sz="2000" b="1" dirty="0"/>
              <a:t>as follows </a:t>
            </a:r>
          </a:p>
          <a:p>
            <a:pPr algn="ctr"/>
            <a:endParaRPr lang="en-US" sz="2000" b="1" dirty="0">
              <a:solidFill>
                <a:srgbClr val="7030A0"/>
              </a:solidFill>
            </a:endParaRPr>
          </a:p>
          <a:p>
            <a:pPr algn="ctr"/>
            <a:r>
              <a:rPr lang="en-US" sz="2000" b="1" dirty="0">
                <a:solidFill>
                  <a:srgbClr val="0070C0"/>
                </a:solidFill>
              </a:rPr>
              <a:t>Shadja-Madhyama Bhava (Cycle of Fourth)</a:t>
            </a:r>
          </a:p>
          <a:p>
            <a:pPr algn="ctr"/>
            <a:r>
              <a:rPr lang="en-US" sz="2000" b="1" dirty="0">
                <a:solidFill>
                  <a:srgbClr val="0070C0"/>
                </a:solidFill>
              </a:rPr>
              <a:t>Shadja-Panchama Bhava (Cycle of Fifth)</a:t>
            </a:r>
            <a:endParaRPr lang="en-IN" sz="18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10" name="Picture 2" descr="D:\Data 2012-13-14-15-16-17\Shruti Research\IGNCA Data\Final Swara Sthapana\Swara Mandala Chakra\Swara Mandala Base 1.jpg">
            <a:extLst>
              <a:ext uri="{FF2B5EF4-FFF2-40B4-BE49-F238E27FC236}">
                <a16:creationId xmlns:a16="http://schemas.microsoft.com/office/drawing/2014/main" id="{C21DFE02-752C-4A85-AC95-F5FF49FDCB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211060" y="285094"/>
            <a:ext cx="4792301" cy="835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88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pic>
        <p:nvPicPr>
          <p:cNvPr id="7170" name="Picture 2" descr="D:\Aesthetics- Indian\Unity Among Arts\PPT Images\20171227_112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871" y="2690338"/>
            <a:ext cx="6946105" cy="4167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1E2EA2-6ADC-4C19-8DB4-752C88B2DBFA}"/>
              </a:ext>
            </a:extLst>
          </p:cNvPr>
          <p:cNvSpPr txBox="1"/>
          <p:nvPr/>
        </p:nvSpPr>
        <p:spPr>
          <a:xfrm>
            <a:off x="1137366" y="382502"/>
            <a:ext cx="6946105" cy="4259243"/>
          </a:xfrm>
          <a:prstGeom prst="rect">
            <a:avLst/>
          </a:prstGeom>
          <a:noFill/>
        </p:spPr>
        <p:txBody>
          <a:bodyPr wrap="square">
            <a:spAutoFit/>
          </a:bodyPr>
          <a:lstStyle/>
          <a:p>
            <a:pPr algn="ctr" fontAlgn="base">
              <a:lnSpc>
                <a:spcPct val="107000"/>
              </a:lnSpc>
              <a:spcAft>
                <a:spcPts val="2250"/>
              </a:spcAft>
            </a:pPr>
            <a:r>
              <a:rPr lang="en-IN" sz="3200" b="1" dirty="0">
                <a:solidFill>
                  <a:schemeClr val="accent2">
                    <a:lumMod val="75000"/>
                  </a:schemeClr>
                </a:solidFill>
                <a:effectLst/>
                <a:latin typeface="Kokila" panose="020B0604020202020204" pitchFamily="34" charset="0"/>
                <a:ea typeface="Times New Roman" panose="02020603050405020304" pitchFamily="18" charset="0"/>
                <a:cs typeface="Mangal" panose="02040503050203030202" pitchFamily="18" charset="0"/>
              </a:rPr>
              <a:t>असद्वा</a:t>
            </a:r>
            <a:r>
              <a:rPr lang="en-IN" sz="3200" b="1" dirty="0">
                <a:solidFill>
                  <a:schemeClr val="accent2">
                    <a:lumMod val="75000"/>
                  </a:schemeClr>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3200" b="1" dirty="0">
                <a:solidFill>
                  <a:schemeClr val="accent2">
                    <a:lumMod val="75000"/>
                  </a:schemeClr>
                </a:solidFill>
                <a:effectLst/>
                <a:latin typeface="Kokila" panose="020B0604020202020204" pitchFamily="34" charset="0"/>
                <a:ea typeface="Times New Roman" panose="02020603050405020304" pitchFamily="18" charset="0"/>
                <a:cs typeface="Mangal" panose="02040503050203030202" pitchFamily="18" charset="0"/>
              </a:rPr>
              <a:t>इदमग्र</a:t>
            </a:r>
            <a:r>
              <a:rPr lang="en-IN" sz="3200" b="1" dirty="0">
                <a:solidFill>
                  <a:schemeClr val="accent2">
                    <a:lumMod val="75000"/>
                  </a:schemeClr>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3200" b="1" dirty="0">
                <a:solidFill>
                  <a:schemeClr val="accent2">
                    <a:lumMod val="75000"/>
                  </a:schemeClr>
                </a:solidFill>
                <a:effectLst/>
                <a:latin typeface="Kokila" panose="020B0604020202020204" pitchFamily="34" charset="0"/>
                <a:ea typeface="Times New Roman" panose="02020603050405020304" pitchFamily="18" charset="0"/>
                <a:cs typeface="Mangal" panose="02040503050203030202" pitchFamily="18" charset="0"/>
              </a:rPr>
              <a:t>आसीत्।</a:t>
            </a:r>
            <a:r>
              <a:rPr lang="en-IN" sz="3200" b="1" dirty="0">
                <a:solidFill>
                  <a:schemeClr val="accent2">
                    <a:lumMod val="75000"/>
                  </a:schemeClr>
                </a:solidFill>
                <a:effectLst/>
                <a:latin typeface="Times New Roman" panose="02020603050405020304" pitchFamily="18" charset="0"/>
                <a:ea typeface="Times New Roman" panose="02020603050405020304" pitchFamily="18" charset="0"/>
                <a:cs typeface="Mangal" panose="02040503050203030202" pitchFamily="18" charset="0"/>
              </a:rPr>
              <a:t> </a:t>
            </a:r>
          </a:p>
          <a:p>
            <a:pPr algn="ctr" fontAlgn="base">
              <a:lnSpc>
                <a:spcPct val="107000"/>
              </a:lnSpc>
              <a:spcAft>
                <a:spcPts val="2250"/>
              </a:spcAft>
            </a:pPr>
            <a:r>
              <a:rPr lang="en-IN" sz="3200" b="1" dirty="0">
                <a:solidFill>
                  <a:srgbClr val="7030A0"/>
                </a:solidFill>
                <a:effectLst/>
                <a:latin typeface="Kokila" panose="020B0604020202020204" pitchFamily="34" charset="0"/>
                <a:ea typeface="Times New Roman" panose="02020603050405020304" pitchFamily="18" charset="0"/>
                <a:cs typeface="Mangal" panose="02040503050203030202" pitchFamily="18" charset="0"/>
              </a:rPr>
              <a:t>ततो</a:t>
            </a:r>
            <a:r>
              <a:rPr lang="en-IN" sz="3200" b="1" dirty="0">
                <a:solidFill>
                  <a:srgbClr val="7030A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3200" b="1" dirty="0">
                <a:solidFill>
                  <a:srgbClr val="7030A0"/>
                </a:solidFill>
                <a:effectLst/>
                <a:latin typeface="Kokila" panose="020B0604020202020204" pitchFamily="34" charset="0"/>
                <a:ea typeface="Times New Roman" panose="02020603050405020304" pitchFamily="18" charset="0"/>
                <a:cs typeface="Mangal" panose="02040503050203030202" pitchFamily="18" charset="0"/>
              </a:rPr>
              <a:t>वै</a:t>
            </a:r>
            <a:r>
              <a:rPr lang="en-IN" sz="3200" b="1" dirty="0">
                <a:solidFill>
                  <a:srgbClr val="7030A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3200" b="1" dirty="0">
                <a:solidFill>
                  <a:srgbClr val="7030A0"/>
                </a:solidFill>
                <a:effectLst/>
                <a:latin typeface="Kokila" panose="020B0604020202020204" pitchFamily="34" charset="0"/>
                <a:ea typeface="Times New Roman" panose="02020603050405020304" pitchFamily="18" charset="0"/>
                <a:cs typeface="Mangal" panose="02040503050203030202" pitchFamily="18" charset="0"/>
              </a:rPr>
              <a:t>सदजायत।</a:t>
            </a:r>
            <a:r>
              <a:rPr lang="en-IN" sz="3200" b="1" dirty="0">
                <a:solidFill>
                  <a:srgbClr val="7030A0"/>
                </a:solidFill>
                <a:effectLst/>
                <a:latin typeface="Times New Roman" panose="02020603050405020304" pitchFamily="18" charset="0"/>
                <a:ea typeface="Times New Roman" panose="02020603050405020304" pitchFamily="18" charset="0"/>
                <a:cs typeface="Mangal" panose="02040503050203030202" pitchFamily="18" charset="0"/>
              </a:rPr>
              <a:t> </a:t>
            </a:r>
          </a:p>
          <a:p>
            <a:pPr algn="ctr" fontAlgn="base">
              <a:lnSpc>
                <a:spcPct val="107000"/>
              </a:lnSpc>
              <a:spcAft>
                <a:spcPts val="2250"/>
              </a:spcAft>
            </a:pPr>
            <a:r>
              <a:rPr lang="en-IN" sz="2800" b="1" dirty="0">
                <a:solidFill>
                  <a:srgbClr val="0070C0"/>
                </a:solidFill>
                <a:effectLst/>
                <a:latin typeface="Kokila" panose="020B0604020202020204" pitchFamily="34" charset="0"/>
                <a:ea typeface="Times New Roman" panose="02020603050405020304" pitchFamily="18" charset="0"/>
                <a:cs typeface="Mangal" panose="02040503050203030202" pitchFamily="18" charset="0"/>
              </a:rPr>
              <a:t>तदात्मान्ँ</a:t>
            </a:r>
            <a:r>
              <a:rPr lang="en-IN" sz="2800" b="1" dirty="0">
                <a:solidFill>
                  <a:srgbClr val="0070C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2800" b="1" dirty="0">
                <a:solidFill>
                  <a:srgbClr val="0070C0"/>
                </a:solidFill>
                <a:effectLst/>
                <a:latin typeface="Kokila" panose="020B0604020202020204" pitchFamily="34" charset="0"/>
                <a:ea typeface="Times New Roman" panose="02020603050405020304" pitchFamily="18" charset="0"/>
                <a:cs typeface="Mangal" panose="02040503050203030202" pitchFamily="18" charset="0"/>
              </a:rPr>
              <a:t>स्वयमकुरुत।</a:t>
            </a:r>
            <a:r>
              <a:rPr lang="en-IN" sz="2800" b="1" dirty="0">
                <a:solidFill>
                  <a:srgbClr val="0070C0"/>
                </a:solidFill>
                <a:effectLst/>
                <a:latin typeface="Times New Roman" panose="02020603050405020304" pitchFamily="18" charset="0"/>
                <a:ea typeface="Times New Roman" panose="02020603050405020304" pitchFamily="18" charset="0"/>
                <a:cs typeface="Mangal" panose="02040503050203030202" pitchFamily="18" charset="0"/>
              </a:rPr>
              <a:t> </a:t>
            </a:r>
          </a:p>
          <a:p>
            <a:pPr algn="ctr" fontAlgn="base">
              <a:lnSpc>
                <a:spcPct val="107000"/>
              </a:lnSpc>
              <a:spcAft>
                <a:spcPts val="2250"/>
              </a:spcAft>
            </a:pPr>
            <a:r>
              <a:rPr lang="en-IN" sz="2400" b="1" dirty="0">
                <a:solidFill>
                  <a:srgbClr val="92D050"/>
                </a:solidFill>
                <a:effectLst/>
                <a:latin typeface="Kokila" panose="020B0604020202020204" pitchFamily="34" charset="0"/>
                <a:ea typeface="Times New Roman" panose="02020603050405020304" pitchFamily="18" charset="0"/>
                <a:cs typeface="Mangal" panose="02040503050203030202" pitchFamily="18" charset="0"/>
              </a:rPr>
              <a:t>तस्मात्तत्सुकृतमुच्यत</a:t>
            </a:r>
            <a:r>
              <a:rPr lang="en-IN" sz="2400" b="1" dirty="0">
                <a:solidFill>
                  <a:srgbClr val="92D05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2400" b="1" dirty="0">
                <a:solidFill>
                  <a:srgbClr val="92D050"/>
                </a:solidFill>
                <a:effectLst/>
                <a:latin typeface="Kokila" panose="020B0604020202020204" pitchFamily="34" charset="0"/>
                <a:ea typeface="Times New Roman" panose="02020603050405020304" pitchFamily="18" charset="0"/>
                <a:cs typeface="Mangal" panose="02040503050203030202" pitchFamily="18" charset="0"/>
              </a:rPr>
              <a:t>इति।</a:t>
            </a:r>
            <a:r>
              <a:rPr lang="en-IN" sz="2400" b="1" dirty="0">
                <a:solidFill>
                  <a:srgbClr val="92D050"/>
                </a:solidFill>
                <a:effectLst/>
                <a:latin typeface="Times New Roman" panose="02020603050405020304" pitchFamily="18" charset="0"/>
                <a:ea typeface="Times New Roman" panose="02020603050405020304" pitchFamily="18" charset="0"/>
                <a:cs typeface="Mangal" panose="02040503050203030202" pitchFamily="18" charset="0"/>
              </a:rPr>
              <a:t> </a:t>
            </a:r>
          </a:p>
          <a:p>
            <a:pPr algn="ctr" fontAlgn="base">
              <a:lnSpc>
                <a:spcPct val="107000"/>
              </a:lnSpc>
              <a:spcAft>
                <a:spcPts val="2250"/>
              </a:spcAft>
            </a:pPr>
            <a:r>
              <a:rPr lang="en-IN" sz="2400" b="1" dirty="0">
                <a:solidFill>
                  <a:srgbClr val="FFC000"/>
                </a:solidFill>
                <a:effectLst/>
                <a:latin typeface="Kokila" panose="020B0604020202020204" pitchFamily="34" charset="0"/>
                <a:ea typeface="Times New Roman" panose="02020603050405020304" pitchFamily="18" charset="0"/>
                <a:cs typeface="Mangal" panose="02040503050203030202" pitchFamily="18" charset="0"/>
              </a:rPr>
              <a:t>यद्वैतत्सुकृतम्।</a:t>
            </a:r>
            <a:r>
              <a:rPr lang="en-IN" sz="24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p>
          <a:p>
            <a:pPr algn="ctr" fontAlgn="base">
              <a:lnSpc>
                <a:spcPct val="107000"/>
              </a:lnSpc>
              <a:spcAft>
                <a:spcPts val="2250"/>
              </a:spcAft>
            </a:pPr>
            <a:r>
              <a:rPr lang="en-IN" sz="2400" b="1" dirty="0">
                <a:solidFill>
                  <a:srgbClr val="FFFF00"/>
                </a:solidFill>
                <a:effectLst/>
                <a:latin typeface="Kokila" panose="020B0604020202020204" pitchFamily="34" charset="0"/>
                <a:ea typeface="Times New Roman" panose="02020603050405020304" pitchFamily="18" charset="0"/>
                <a:cs typeface="Mangal" panose="02040503050203030202" pitchFamily="18" charset="0"/>
              </a:rPr>
              <a:t>रसो</a:t>
            </a:r>
            <a:r>
              <a:rPr lang="en-IN" sz="2400" b="1" dirty="0">
                <a:solidFill>
                  <a:srgbClr val="FFFF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2400" b="1" dirty="0">
                <a:solidFill>
                  <a:srgbClr val="FFFF00"/>
                </a:solidFill>
                <a:effectLst/>
                <a:latin typeface="Kokila" panose="020B0604020202020204" pitchFamily="34" charset="0"/>
                <a:ea typeface="Times New Roman" panose="02020603050405020304" pitchFamily="18" charset="0"/>
                <a:cs typeface="Mangal" panose="02040503050203030202" pitchFamily="18" charset="0"/>
              </a:rPr>
              <a:t>वै</a:t>
            </a:r>
            <a:r>
              <a:rPr lang="en-IN" sz="2400" b="1" dirty="0">
                <a:solidFill>
                  <a:srgbClr val="FFFF00"/>
                </a:solidFill>
                <a:effectLst/>
                <a:latin typeface="Times New Roman" panose="02020603050405020304" pitchFamily="18" charset="0"/>
                <a:ea typeface="Times New Roman" panose="02020603050405020304" pitchFamily="18" charset="0"/>
                <a:cs typeface="Mangal" panose="02040503050203030202" pitchFamily="18" charset="0"/>
              </a:rPr>
              <a:t> </a:t>
            </a:r>
            <a:r>
              <a:rPr lang="en-IN" sz="2400" b="1" dirty="0">
                <a:solidFill>
                  <a:srgbClr val="FFFF00"/>
                </a:solidFill>
                <a:effectLst/>
                <a:latin typeface="Kokila" panose="020B0604020202020204" pitchFamily="34" charset="0"/>
                <a:ea typeface="Times New Roman" panose="02020603050405020304" pitchFamily="18" charset="0"/>
                <a:cs typeface="Mangal" panose="02040503050203030202" pitchFamily="18" charset="0"/>
              </a:rPr>
              <a:t>सः।</a:t>
            </a:r>
            <a:endParaRPr lang="en-IN" sz="2400" b="1" dirty="0">
              <a:solidFill>
                <a:srgbClr val="FFFF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9" name="Rectangle 8">
            <a:extLst>
              <a:ext uri="{FF2B5EF4-FFF2-40B4-BE49-F238E27FC236}">
                <a16:creationId xmlns:a16="http://schemas.microsoft.com/office/drawing/2014/main" id="{50A23B80-B8B5-4264-9824-6A29084A9360}"/>
              </a:ext>
            </a:extLst>
          </p:cNvPr>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6" name="TextBox 5">
            <a:extLst>
              <a:ext uri="{FF2B5EF4-FFF2-40B4-BE49-F238E27FC236}">
                <a16:creationId xmlns:a16="http://schemas.microsoft.com/office/drawing/2014/main" id="{833E511D-CF2F-42E7-8582-91A79BDBBBE9}"/>
              </a:ext>
            </a:extLst>
          </p:cNvPr>
          <p:cNvSpPr txBox="1"/>
          <p:nvPr/>
        </p:nvSpPr>
        <p:spPr>
          <a:xfrm>
            <a:off x="1076181" y="5715000"/>
            <a:ext cx="7068473" cy="1015663"/>
          </a:xfrm>
          <a:prstGeom prst="rect">
            <a:avLst/>
          </a:prstGeom>
          <a:noFill/>
        </p:spPr>
        <p:txBody>
          <a:bodyPr wrap="none" rtlCol="0">
            <a:spAutoFit/>
          </a:bodyPr>
          <a:lstStyle/>
          <a:p>
            <a:pPr algn="ctr"/>
            <a:r>
              <a:rPr lang="en-IN" sz="2000" dirty="0">
                <a:solidFill>
                  <a:schemeClr val="accent5">
                    <a:lumMod val="20000"/>
                    <a:lumOff val="80000"/>
                  </a:schemeClr>
                </a:solidFill>
                <a:effectLst/>
                <a:ea typeface="Times New Roman" panose="02020603050405020304" pitchFamily="18" charset="0"/>
                <a:cs typeface="Mangal" panose="02040503050203030202" pitchFamily="18" charset="0"/>
              </a:rPr>
              <a:t>‘Non-Existence’ or ‘That’ existed then. There emerged ‘Existence’. </a:t>
            </a:r>
          </a:p>
          <a:p>
            <a:pPr algn="ctr"/>
            <a:r>
              <a:rPr lang="en-IN" sz="2000" dirty="0">
                <a:solidFill>
                  <a:schemeClr val="accent5">
                    <a:lumMod val="20000"/>
                    <a:lumOff val="80000"/>
                  </a:schemeClr>
                </a:solidFill>
                <a:effectLst/>
                <a:ea typeface="Times New Roman" panose="02020603050405020304" pitchFamily="18" charset="0"/>
                <a:cs typeface="Mangal" panose="02040503050203030202" pitchFamily="18" charset="0"/>
              </a:rPr>
              <a:t>‘That’ created itself, and therefore, it was </a:t>
            </a:r>
            <a:r>
              <a:rPr lang="en-IN" sz="2000" b="1" i="1" dirty="0">
                <a:solidFill>
                  <a:schemeClr val="accent5">
                    <a:lumMod val="20000"/>
                    <a:lumOff val="80000"/>
                  </a:schemeClr>
                </a:solidFill>
                <a:effectLst/>
                <a:ea typeface="Times New Roman" panose="02020603050405020304" pitchFamily="18" charset="0"/>
                <a:cs typeface="Mangal" panose="02040503050203030202" pitchFamily="18" charset="0"/>
              </a:rPr>
              <a:t>‘</a:t>
            </a:r>
            <a:r>
              <a:rPr lang="en-IN" sz="2000" b="1" i="1" dirty="0" err="1">
                <a:solidFill>
                  <a:schemeClr val="accent5">
                    <a:lumMod val="20000"/>
                    <a:lumOff val="80000"/>
                  </a:schemeClr>
                </a:solidFill>
                <a:effectLst/>
                <a:ea typeface="Times New Roman" panose="02020603050405020304" pitchFamily="18" charset="0"/>
                <a:cs typeface="Mangal" panose="02040503050203030202" pitchFamily="18" charset="0"/>
              </a:rPr>
              <a:t>Sukruta</a:t>
            </a:r>
            <a:r>
              <a:rPr lang="en-IN" sz="2000" b="1" i="1" dirty="0">
                <a:solidFill>
                  <a:schemeClr val="accent5">
                    <a:lumMod val="20000"/>
                    <a:lumOff val="80000"/>
                  </a:schemeClr>
                </a:solidFill>
                <a:effectLst/>
                <a:ea typeface="Times New Roman" panose="02020603050405020304" pitchFamily="18" charset="0"/>
                <a:cs typeface="Mangal" panose="02040503050203030202" pitchFamily="18" charset="0"/>
              </a:rPr>
              <a:t>’</a:t>
            </a:r>
            <a:r>
              <a:rPr lang="en-IN" sz="2000" dirty="0">
                <a:solidFill>
                  <a:schemeClr val="accent5">
                    <a:lumMod val="20000"/>
                    <a:lumOff val="80000"/>
                  </a:schemeClr>
                </a:solidFill>
                <a:effectLst/>
                <a:ea typeface="Times New Roman" panose="02020603050405020304" pitchFamily="18" charset="0"/>
                <a:cs typeface="Mangal" panose="02040503050203030202" pitchFamily="18" charset="0"/>
              </a:rPr>
              <a:t> </a:t>
            </a:r>
          </a:p>
          <a:p>
            <a:pPr algn="ctr"/>
            <a:r>
              <a:rPr lang="en-IN" sz="2000" dirty="0">
                <a:solidFill>
                  <a:schemeClr val="accent5">
                    <a:lumMod val="20000"/>
                    <a:lumOff val="80000"/>
                  </a:schemeClr>
                </a:solidFill>
                <a:effectLst/>
                <a:ea typeface="Times New Roman" panose="02020603050405020304" pitchFamily="18" charset="0"/>
                <a:cs typeface="Mangal" panose="02040503050203030202" pitchFamily="18" charset="0"/>
              </a:rPr>
              <a:t>– the </a:t>
            </a:r>
            <a:r>
              <a:rPr lang="en-IN" sz="2000" b="1" dirty="0">
                <a:solidFill>
                  <a:schemeClr val="accent5">
                    <a:lumMod val="20000"/>
                    <a:lumOff val="80000"/>
                  </a:schemeClr>
                </a:solidFill>
                <a:effectLst/>
                <a:ea typeface="Times New Roman" panose="02020603050405020304" pitchFamily="18" charset="0"/>
                <a:cs typeface="Mangal" panose="02040503050203030202" pitchFamily="18" charset="0"/>
              </a:rPr>
              <a:t>‘Well-Made’</a:t>
            </a:r>
            <a:r>
              <a:rPr lang="en-IN" sz="2000" dirty="0">
                <a:solidFill>
                  <a:schemeClr val="accent5">
                    <a:lumMod val="20000"/>
                    <a:lumOff val="80000"/>
                  </a:schemeClr>
                </a:solidFill>
                <a:effectLst/>
                <a:ea typeface="Times New Roman" panose="02020603050405020304" pitchFamily="18" charset="0"/>
                <a:cs typeface="Mangal" panose="02040503050203030202" pitchFamily="18" charset="0"/>
              </a:rPr>
              <a:t>. The </a:t>
            </a:r>
            <a:r>
              <a:rPr lang="en-IN" sz="2000" b="1" i="1" dirty="0">
                <a:solidFill>
                  <a:schemeClr val="accent5">
                    <a:lumMod val="20000"/>
                    <a:lumOff val="80000"/>
                  </a:schemeClr>
                </a:solidFill>
                <a:effectLst/>
                <a:ea typeface="Times New Roman" panose="02020603050405020304" pitchFamily="18" charset="0"/>
                <a:cs typeface="Mangal" panose="02040503050203030202" pitchFamily="18" charset="0"/>
              </a:rPr>
              <a:t>‘Sukruta’</a:t>
            </a:r>
            <a:r>
              <a:rPr lang="en-IN" sz="2000" dirty="0">
                <a:solidFill>
                  <a:schemeClr val="accent5">
                    <a:lumMod val="20000"/>
                    <a:lumOff val="80000"/>
                  </a:schemeClr>
                </a:solidFill>
                <a:effectLst/>
                <a:ea typeface="Times New Roman" panose="02020603050405020304" pitchFamily="18" charset="0"/>
                <a:cs typeface="Mangal" panose="02040503050203030202" pitchFamily="18" charset="0"/>
              </a:rPr>
              <a:t> is </a:t>
            </a:r>
            <a:r>
              <a:rPr lang="en-IN" sz="2000" b="1" i="1" dirty="0">
                <a:solidFill>
                  <a:schemeClr val="accent5">
                    <a:lumMod val="20000"/>
                    <a:lumOff val="80000"/>
                  </a:schemeClr>
                </a:solidFill>
                <a:effectLst/>
                <a:ea typeface="Times New Roman" panose="02020603050405020304" pitchFamily="18" charset="0"/>
                <a:cs typeface="Mangal" panose="02040503050203030202" pitchFamily="18" charset="0"/>
              </a:rPr>
              <a:t>‘Rasa’</a:t>
            </a:r>
            <a:r>
              <a:rPr lang="en-IN" sz="2000" i="1" dirty="0">
                <a:solidFill>
                  <a:schemeClr val="accent5">
                    <a:lumMod val="20000"/>
                    <a:lumOff val="80000"/>
                  </a:schemeClr>
                </a:solidFill>
                <a:effectLst/>
                <a:ea typeface="Times New Roman" panose="02020603050405020304" pitchFamily="18" charset="0"/>
                <a:cs typeface="Mangal" panose="02040503050203030202" pitchFamily="18" charset="0"/>
              </a:rPr>
              <a:t>.</a:t>
            </a:r>
            <a:endParaRPr lang="en-IN" dirty="0"/>
          </a:p>
        </p:txBody>
      </p:sp>
    </p:spTree>
    <p:extLst>
      <p:ext uri="{BB962C8B-B14F-4D97-AF65-F5344CB8AC3E}">
        <p14:creationId xmlns:p14="http://schemas.microsoft.com/office/powerpoint/2010/main" val="1072559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628862" y="279504"/>
            <a:ext cx="8353511" cy="1508105"/>
          </a:xfrm>
          <a:prstGeom prst="rect">
            <a:avLst/>
          </a:prstGeom>
          <a:noFill/>
        </p:spPr>
        <p:txBody>
          <a:bodyPr wrap="square" rtlCol="0">
            <a:spAutoFit/>
          </a:bodyPr>
          <a:lstStyle/>
          <a:p>
            <a:pPr algn="ctr"/>
            <a:r>
              <a:rPr lang="en-US" sz="2000" b="1" dirty="0"/>
              <a:t>This method is also called </a:t>
            </a:r>
            <a:r>
              <a:rPr lang="en-US" sz="2000" b="1" dirty="0">
                <a:solidFill>
                  <a:srgbClr val="7030A0"/>
                </a:solidFill>
              </a:rPr>
              <a:t>`Swara-Mandala Sadhanam’</a:t>
            </a:r>
          </a:p>
          <a:p>
            <a:pPr algn="ct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ctr"/>
            <a:r>
              <a:rPr lang="sa-IN" b="1" dirty="0"/>
              <a:t>अथद्वौ ग्रामौ षड्जग्रामो मध्यमग्रामश्चेति| </a:t>
            </a:r>
            <a:endParaRPr lang="en-US" b="1" dirty="0"/>
          </a:p>
          <a:p>
            <a:pPr algn="ctr"/>
            <a:r>
              <a:rPr lang="sa-IN" b="1" dirty="0"/>
              <a:t>अत्राश्रिता द्वाविंशतिश्रुतयः स्वरमण्डलसाधिताः| </a:t>
            </a:r>
            <a:endParaRPr lang="en-US" b="1" dirty="0"/>
          </a:p>
          <a:p>
            <a:pPr algn="ctr"/>
            <a:r>
              <a:rPr lang="en-US" dirty="0"/>
              <a:t>[Bharata’s Natyashastra]</a:t>
            </a:r>
          </a:p>
        </p:txBody>
      </p:sp>
      <p:pic>
        <p:nvPicPr>
          <p:cNvPr id="7" name="Picture 2" descr="D:\Data 2012-13-14-15-16-17\Shruti Research\IGNCA Data\Final Swara Sthapana\Swara Mandala Chakra\Swara Mandala Base 2.jpg">
            <a:extLst>
              <a:ext uri="{FF2B5EF4-FFF2-40B4-BE49-F238E27FC236}">
                <a16:creationId xmlns:a16="http://schemas.microsoft.com/office/drawing/2014/main" id="{95907FD0-029D-4191-97B1-A953A87965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2209381" y="288188"/>
            <a:ext cx="4787777" cy="834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4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1877437"/>
          </a:xfrm>
          <a:prstGeom prst="rect">
            <a:avLst/>
          </a:prstGeom>
          <a:noFill/>
        </p:spPr>
        <p:txBody>
          <a:bodyPr wrap="square" rtlCol="0">
            <a:spAutoFit/>
          </a:bodyPr>
          <a:lstStyle/>
          <a:p>
            <a:pPr algn="ctr"/>
            <a:r>
              <a:rPr lang="en-US" sz="2800" b="1" dirty="0">
                <a:solidFill>
                  <a:schemeClr val="accent4">
                    <a:lumMod val="50000"/>
                  </a:schemeClr>
                </a:solidFill>
              </a:rPr>
              <a:t>`Swara-Mandala Sadhanam’</a:t>
            </a:r>
          </a:p>
          <a:p>
            <a:pPr algn="ctr"/>
            <a:endParaRPr lang="en-US" sz="2800" b="1" dirty="0">
              <a:solidFill>
                <a:srgbClr val="7030A0"/>
              </a:solidFill>
            </a:endParaRPr>
          </a:p>
          <a:p>
            <a:pPr algn="ctr"/>
            <a:r>
              <a:rPr lang="sa-IN" sz="2000" b="1" dirty="0"/>
              <a:t>तत एव स्थानान्तरे स्वरमंडलत्वमिति चक्रमुच्यते| </a:t>
            </a:r>
            <a:endParaRPr lang="en-US" sz="2000" b="1" dirty="0"/>
          </a:p>
          <a:p>
            <a:pPr algn="ctr"/>
            <a:r>
              <a:rPr lang="sa-IN" sz="2000" b="1" dirty="0"/>
              <a:t>तच्च परिमंडलं आंगिरसकाश्यपादिभिः मुनिभिः दर्शितम् |</a:t>
            </a:r>
            <a:r>
              <a:rPr lang="en-US" sz="2000" b="1" dirty="0"/>
              <a:t> </a:t>
            </a:r>
            <a:r>
              <a:rPr lang="en-US" sz="2000" dirty="0"/>
              <a:t> </a:t>
            </a:r>
          </a:p>
          <a:p>
            <a:pPr algn="ctr"/>
            <a:r>
              <a:rPr lang="en-US" sz="2000" dirty="0"/>
              <a:t>[Abhinavagupta in Bharata, p. 19].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2" descr="D:\Data 2012-13-14-15-16-17\Shruti Research\IGNCA Data\Final Swara Sthapana\Swara Mandala Chakra\Swara Mandala Base 9.jpg">
            <a:extLst>
              <a:ext uri="{FF2B5EF4-FFF2-40B4-BE49-F238E27FC236}">
                <a16:creationId xmlns:a16="http://schemas.microsoft.com/office/drawing/2014/main" id="{11BB1612-ABBD-46C4-A92E-A7BDF5528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455" y="2080027"/>
            <a:ext cx="8328537" cy="477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506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1877437"/>
          </a:xfrm>
          <a:prstGeom prst="rect">
            <a:avLst/>
          </a:prstGeom>
          <a:noFill/>
        </p:spPr>
        <p:txBody>
          <a:bodyPr wrap="square" rtlCol="0">
            <a:spAutoFit/>
          </a:bodyPr>
          <a:lstStyle/>
          <a:p>
            <a:pPr algn="ctr"/>
            <a:r>
              <a:rPr lang="en-US" sz="2800" b="1" dirty="0">
                <a:solidFill>
                  <a:schemeClr val="accent4">
                    <a:lumMod val="50000"/>
                  </a:schemeClr>
                </a:solidFill>
              </a:rPr>
              <a:t>`Swara-Mandala Sadhanam’</a:t>
            </a:r>
          </a:p>
          <a:p>
            <a:pPr algn="ctr"/>
            <a:endParaRPr lang="en-US" sz="2800" b="1" dirty="0">
              <a:solidFill>
                <a:srgbClr val="7030A0"/>
              </a:solidFill>
            </a:endParaRPr>
          </a:p>
          <a:p>
            <a:pPr algn="ctr"/>
            <a:r>
              <a:rPr lang="en-US" sz="2000" b="1" dirty="0">
                <a:solidFill>
                  <a:schemeClr val="accent6">
                    <a:lumMod val="50000"/>
                  </a:schemeClr>
                </a:solidFill>
              </a:rPr>
              <a:t>This Method was known to the ancient sages such as  Aangirasa and Kashyapa.  Abhinava Gupta has described this method in his commentary on</a:t>
            </a:r>
          </a:p>
          <a:p>
            <a:pPr algn="ctr"/>
            <a:r>
              <a:rPr lang="en-US" sz="2000" b="1" dirty="0">
                <a:solidFill>
                  <a:schemeClr val="accent6">
                    <a:lumMod val="50000"/>
                  </a:schemeClr>
                </a:solidFill>
              </a:rPr>
              <a:t>Bharata’s Natyashastra.</a:t>
            </a:r>
            <a:endParaRPr lang="en-IN" sz="18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2" descr="D:\Data 2012-13-14-15-16-17\Shruti Research\IGNCA Data\Final Swara Sthapana\Swara Mandala Chakra\Swara Mandala Base 9.jpg">
            <a:extLst>
              <a:ext uri="{FF2B5EF4-FFF2-40B4-BE49-F238E27FC236}">
                <a16:creationId xmlns:a16="http://schemas.microsoft.com/office/drawing/2014/main" id="{11BB1612-ABBD-46C4-A92E-A7BDF55287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455" y="2080027"/>
            <a:ext cx="8328537" cy="477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33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9"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1569660"/>
          </a:xfrm>
          <a:prstGeom prst="rect">
            <a:avLst/>
          </a:prstGeom>
          <a:noFill/>
        </p:spPr>
        <p:txBody>
          <a:bodyPr wrap="square" rtlCol="0">
            <a:spAutoFit/>
          </a:bodyPr>
          <a:lstStyle/>
          <a:p>
            <a:pPr algn="ctr"/>
            <a:r>
              <a:rPr lang="en-US" sz="2800" b="1" dirty="0">
                <a:solidFill>
                  <a:schemeClr val="accent4">
                    <a:lumMod val="50000"/>
                  </a:schemeClr>
                </a:solidFill>
              </a:rPr>
              <a:t>`Shruti-Nidarshanam’</a:t>
            </a:r>
          </a:p>
          <a:p>
            <a:pPr algn="ctr"/>
            <a:endParaRPr lang="en-US" sz="2800" b="1" dirty="0">
              <a:solidFill>
                <a:srgbClr val="7030A0"/>
              </a:solidFill>
            </a:endParaRPr>
          </a:p>
          <a:p>
            <a:pPr algn="ctr"/>
            <a:r>
              <a:rPr lang="en-US" sz="2000" b="1" dirty="0">
                <a:solidFill>
                  <a:schemeClr val="accent6">
                    <a:lumMod val="50000"/>
                  </a:schemeClr>
                </a:solidFill>
              </a:rPr>
              <a:t>After establishing shrutis, the Shruti-Nidarshanam experiment from Bharata’s Natyashastra can be performed on the Bharat Veena</a:t>
            </a:r>
            <a:endParaRPr lang="en-IN" sz="1800" dirty="0">
              <a:solidFill>
                <a:schemeClr val="accent6">
                  <a:lumMod val="50000"/>
                </a:schemeClr>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6" descr="D:\Data 2012-13-14-15-16\Shruti Research\Shruti Veena\Shruti Veena PPT\Shruti Sitar Images for PPT\Chatuh-Sarana Close Ups\Base Image Sarana 1 Close Up.jpg">
            <a:extLst>
              <a:ext uri="{FF2B5EF4-FFF2-40B4-BE49-F238E27FC236}">
                <a16:creationId xmlns:a16="http://schemas.microsoft.com/office/drawing/2014/main" id="{C98307BC-3252-4E81-A267-FD67941CDF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21" y="2590799"/>
            <a:ext cx="1982879" cy="4125189"/>
          </a:xfrm>
          <a:prstGeom prst="rect">
            <a:avLst/>
          </a:prstGeom>
          <a:noFill/>
          <a:ln>
            <a:noFill/>
          </a:ln>
        </p:spPr>
      </p:pic>
      <p:pic>
        <p:nvPicPr>
          <p:cNvPr id="9" name="Picture 8" descr="D:\Data 2012-13-14-15-16\Shruti Research\Shruti Veena\Shruti Veena PPT\Shruti Sitar Images for PPT\Chatuh-Sarana Close Ups\Base Image Sarana 2 Close Up.jpg">
            <a:extLst>
              <a:ext uri="{FF2B5EF4-FFF2-40B4-BE49-F238E27FC236}">
                <a16:creationId xmlns:a16="http://schemas.microsoft.com/office/drawing/2014/main" id="{86D46185-7328-4050-8C00-211D28C8A8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965" y="2584014"/>
            <a:ext cx="1828800" cy="4125189"/>
          </a:xfrm>
          <a:prstGeom prst="rect">
            <a:avLst/>
          </a:prstGeom>
          <a:noFill/>
          <a:ln>
            <a:noFill/>
          </a:ln>
        </p:spPr>
      </p:pic>
      <p:pic>
        <p:nvPicPr>
          <p:cNvPr id="10" name="Picture 9" descr="D:\Data 2012-13-14-15-16\Shruti Research\Shruti Veena\Shruti Veena PPT\Shruti Sitar Images for PPT\Chatuh-Sarana Close Ups\Base Image Sarana 3 Close Up.jpg">
            <a:extLst>
              <a:ext uri="{FF2B5EF4-FFF2-40B4-BE49-F238E27FC236}">
                <a16:creationId xmlns:a16="http://schemas.microsoft.com/office/drawing/2014/main" id="{E939CB8B-D70B-4486-9B7C-C750339F79B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966" y="2584015"/>
            <a:ext cx="1828800" cy="4125189"/>
          </a:xfrm>
          <a:prstGeom prst="rect">
            <a:avLst/>
          </a:prstGeom>
          <a:noFill/>
          <a:ln>
            <a:noFill/>
          </a:ln>
        </p:spPr>
      </p:pic>
      <p:pic>
        <p:nvPicPr>
          <p:cNvPr id="11" name="Picture 10" descr="D:\Data 2012-13-14-15-16\Shruti Research\Shruti Veena\Shruti Veena PPT\Shruti Sitar Images for PPT\Chatuh-Sarana Close Ups\Base Image Sarana 4 Close Up.jpg">
            <a:extLst>
              <a:ext uri="{FF2B5EF4-FFF2-40B4-BE49-F238E27FC236}">
                <a16:creationId xmlns:a16="http://schemas.microsoft.com/office/drawing/2014/main" id="{63E7F7DB-243C-4B27-8498-CDF2DE90B17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2543" y="2584016"/>
            <a:ext cx="1651423" cy="4125189"/>
          </a:xfrm>
          <a:prstGeom prst="rect">
            <a:avLst/>
          </a:prstGeom>
          <a:noFill/>
          <a:ln>
            <a:noFill/>
          </a:ln>
        </p:spPr>
      </p:pic>
      <p:sp>
        <p:nvSpPr>
          <p:cNvPr id="6" name="TextBox 5">
            <a:extLst>
              <a:ext uri="{FF2B5EF4-FFF2-40B4-BE49-F238E27FC236}">
                <a16:creationId xmlns:a16="http://schemas.microsoft.com/office/drawing/2014/main" id="{24BF5809-62C2-4F45-896F-20C09E40FB74}"/>
              </a:ext>
            </a:extLst>
          </p:cNvPr>
          <p:cNvSpPr txBox="1"/>
          <p:nvPr/>
        </p:nvSpPr>
        <p:spPr>
          <a:xfrm>
            <a:off x="838200" y="2133600"/>
            <a:ext cx="1297919" cy="369332"/>
          </a:xfrm>
          <a:prstGeom prst="rect">
            <a:avLst/>
          </a:prstGeom>
          <a:noFill/>
        </p:spPr>
        <p:txBody>
          <a:bodyPr wrap="none" rtlCol="0">
            <a:spAutoFit/>
          </a:bodyPr>
          <a:lstStyle/>
          <a:p>
            <a:r>
              <a:rPr lang="en-US" b="1" dirty="0">
                <a:solidFill>
                  <a:schemeClr val="accent4">
                    <a:lumMod val="50000"/>
                  </a:schemeClr>
                </a:solidFill>
              </a:rPr>
              <a:t>First Sarana</a:t>
            </a:r>
            <a:endParaRPr lang="en-IN" b="1" dirty="0">
              <a:solidFill>
                <a:schemeClr val="accent4">
                  <a:lumMod val="50000"/>
                </a:schemeClr>
              </a:solidFill>
            </a:endParaRPr>
          </a:p>
        </p:txBody>
      </p:sp>
      <p:sp>
        <p:nvSpPr>
          <p:cNvPr id="8" name="TextBox 7">
            <a:extLst>
              <a:ext uri="{FF2B5EF4-FFF2-40B4-BE49-F238E27FC236}">
                <a16:creationId xmlns:a16="http://schemas.microsoft.com/office/drawing/2014/main" id="{BB151854-13E0-4663-9AB6-FAF3FC0A8433}"/>
              </a:ext>
            </a:extLst>
          </p:cNvPr>
          <p:cNvSpPr txBox="1"/>
          <p:nvPr/>
        </p:nvSpPr>
        <p:spPr>
          <a:xfrm>
            <a:off x="2949995" y="2133600"/>
            <a:ext cx="1577868" cy="369332"/>
          </a:xfrm>
          <a:prstGeom prst="rect">
            <a:avLst/>
          </a:prstGeom>
          <a:noFill/>
        </p:spPr>
        <p:txBody>
          <a:bodyPr wrap="none" rtlCol="0">
            <a:spAutoFit/>
          </a:bodyPr>
          <a:lstStyle/>
          <a:p>
            <a:r>
              <a:rPr lang="en-US" b="1" dirty="0">
                <a:solidFill>
                  <a:schemeClr val="accent4">
                    <a:lumMod val="50000"/>
                  </a:schemeClr>
                </a:solidFill>
              </a:rPr>
              <a:t>Second Sarana</a:t>
            </a:r>
            <a:endParaRPr lang="en-IN" b="1" dirty="0">
              <a:solidFill>
                <a:schemeClr val="accent4">
                  <a:lumMod val="50000"/>
                </a:schemeClr>
              </a:solidFill>
            </a:endParaRPr>
          </a:p>
        </p:txBody>
      </p:sp>
      <p:sp>
        <p:nvSpPr>
          <p:cNvPr id="13" name="TextBox 12">
            <a:extLst>
              <a:ext uri="{FF2B5EF4-FFF2-40B4-BE49-F238E27FC236}">
                <a16:creationId xmlns:a16="http://schemas.microsoft.com/office/drawing/2014/main" id="{80634DAF-023D-442E-96F0-7F5BE7FAC43F}"/>
              </a:ext>
            </a:extLst>
          </p:cNvPr>
          <p:cNvSpPr txBox="1"/>
          <p:nvPr/>
        </p:nvSpPr>
        <p:spPr>
          <a:xfrm>
            <a:off x="5341739" y="2126028"/>
            <a:ext cx="1383840" cy="369332"/>
          </a:xfrm>
          <a:prstGeom prst="rect">
            <a:avLst/>
          </a:prstGeom>
          <a:noFill/>
        </p:spPr>
        <p:txBody>
          <a:bodyPr wrap="none" rtlCol="0">
            <a:spAutoFit/>
          </a:bodyPr>
          <a:lstStyle/>
          <a:p>
            <a:r>
              <a:rPr lang="en-US" b="1" dirty="0">
                <a:solidFill>
                  <a:schemeClr val="accent4">
                    <a:lumMod val="50000"/>
                  </a:schemeClr>
                </a:solidFill>
              </a:rPr>
              <a:t>Third Sarana</a:t>
            </a:r>
            <a:endParaRPr lang="en-IN" b="1" dirty="0">
              <a:solidFill>
                <a:schemeClr val="accent4">
                  <a:lumMod val="50000"/>
                </a:schemeClr>
              </a:solidFill>
            </a:endParaRPr>
          </a:p>
        </p:txBody>
      </p:sp>
      <p:sp>
        <p:nvSpPr>
          <p:cNvPr id="15" name="TextBox 14">
            <a:extLst>
              <a:ext uri="{FF2B5EF4-FFF2-40B4-BE49-F238E27FC236}">
                <a16:creationId xmlns:a16="http://schemas.microsoft.com/office/drawing/2014/main" id="{CF2D0179-2D98-483F-BCAA-C0DF88C996FB}"/>
              </a:ext>
            </a:extLst>
          </p:cNvPr>
          <p:cNvSpPr txBox="1"/>
          <p:nvPr/>
        </p:nvSpPr>
        <p:spPr>
          <a:xfrm>
            <a:off x="7132543" y="2126028"/>
            <a:ext cx="1637115" cy="369332"/>
          </a:xfrm>
          <a:prstGeom prst="rect">
            <a:avLst/>
          </a:prstGeom>
          <a:noFill/>
        </p:spPr>
        <p:txBody>
          <a:bodyPr wrap="none" rtlCol="0">
            <a:spAutoFit/>
          </a:bodyPr>
          <a:lstStyle/>
          <a:p>
            <a:r>
              <a:rPr lang="en-US" b="1" dirty="0">
                <a:solidFill>
                  <a:schemeClr val="accent4">
                    <a:lumMod val="50000"/>
                  </a:schemeClr>
                </a:solidFill>
              </a:rPr>
              <a:t>Fourth </a:t>
            </a:r>
            <a:r>
              <a:rPr lang="en-US" b="1" dirty="0" err="1">
                <a:solidFill>
                  <a:schemeClr val="accent4">
                    <a:lumMod val="50000"/>
                  </a:schemeClr>
                </a:solidFill>
              </a:rPr>
              <a:t>Saarana</a:t>
            </a:r>
            <a:endParaRPr lang="en-IN" b="1" dirty="0">
              <a:solidFill>
                <a:schemeClr val="accent4">
                  <a:lumMod val="50000"/>
                </a:schemeClr>
              </a:solidFill>
            </a:endParaRPr>
          </a:p>
        </p:txBody>
      </p:sp>
    </p:spTree>
    <p:extLst>
      <p:ext uri="{BB962C8B-B14F-4D97-AF65-F5344CB8AC3E}">
        <p14:creationId xmlns:p14="http://schemas.microsoft.com/office/powerpoint/2010/main" val="164428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430455" y="228600"/>
            <a:ext cx="8353511" cy="2369880"/>
          </a:xfrm>
          <a:prstGeom prst="rect">
            <a:avLst/>
          </a:prstGeom>
          <a:noFill/>
        </p:spPr>
        <p:txBody>
          <a:bodyPr wrap="square" rtlCol="0">
            <a:spAutoFit/>
          </a:bodyPr>
          <a:lstStyle/>
          <a:p>
            <a:pPr algn="ctr"/>
            <a:r>
              <a:rPr lang="en-US" sz="2800" b="1" dirty="0">
                <a:solidFill>
                  <a:schemeClr val="accent4">
                    <a:lumMod val="50000"/>
                  </a:schemeClr>
                </a:solidFill>
              </a:rPr>
              <a:t>`</a:t>
            </a:r>
            <a:r>
              <a:rPr lang="en-US" sz="2800" b="1" dirty="0" err="1">
                <a:solidFill>
                  <a:schemeClr val="accent4">
                    <a:lumMod val="50000"/>
                  </a:schemeClr>
                </a:solidFill>
              </a:rPr>
              <a:t>Swara-Samvada</a:t>
            </a:r>
            <a:r>
              <a:rPr lang="en-US" sz="2800" b="1" dirty="0">
                <a:solidFill>
                  <a:schemeClr val="accent4">
                    <a:lumMod val="50000"/>
                  </a:schemeClr>
                </a:solidFill>
              </a:rPr>
              <a:t>’</a:t>
            </a:r>
          </a:p>
          <a:p>
            <a:pPr algn="ctr"/>
            <a:endParaRPr lang="en-US" b="1" dirty="0">
              <a:solidFill>
                <a:srgbClr val="7030A0"/>
              </a:solidFill>
            </a:endParaRPr>
          </a:p>
          <a:p>
            <a:pPr algn="ctr"/>
            <a:r>
              <a:rPr lang="en-US" sz="2000" b="1" dirty="0">
                <a:solidFill>
                  <a:schemeClr val="accent6">
                    <a:lumMod val="50000"/>
                  </a:schemeClr>
                </a:solidFill>
              </a:rPr>
              <a:t>Shruti </a:t>
            </a:r>
            <a:r>
              <a:rPr lang="en-US" sz="2000" b="1" dirty="0" err="1">
                <a:solidFill>
                  <a:schemeClr val="accent6">
                    <a:lumMod val="50000"/>
                  </a:schemeClr>
                </a:solidFill>
              </a:rPr>
              <a:t>Nidarshanam</a:t>
            </a:r>
            <a:r>
              <a:rPr lang="en-US" sz="2000" b="1" dirty="0">
                <a:solidFill>
                  <a:schemeClr val="accent6">
                    <a:lumMod val="50000"/>
                  </a:schemeClr>
                </a:solidFill>
              </a:rPr>
              <a:t> demonstrates </a:t>
            </a:r>
            <a:r>
              <a:rPr lang="en-US" sz="2000" b="1" dirty="0" err="1">
                <a:solidFill>
                  <a:schemeClr val="accent6">
                    <a:lumMod val="50000"/>
                  </a:schemeClr>
                </a:solidFill>
              </a:rPr>
              <a:t>Samvad</a:t>
            </a:r>
            <a:r>
              <a:rPr lang="en-US" sz="2000" b="1" dirty="0">
                <a:solidFill>
                  <a:schemeClr val="accent6">
                    <a:lumMod val="50000"/>
                  </a:schemeClr>
                </a:solidFill>
              </a:rPr>
              <a:t> Bhavas among </a:t>
            </a:r>
            <a:r>
              <a:rPr lang="en-US" sz="2000" b="1" dirty="0" err="1">
                <a:solidFill>
                  <a:schemeClr val="accent6">
                    <a:lumMod val="50000"/>
                  </a:schemeClr>
                </a:solidFill>
              </a:rPr>
              <a:t>swaras</a:t>
            </a:r>
            <a:r>
              <a:rPr lang="en-US" sz="2000" b="1" dirty="0">
                <a:solidFill>
                  <a:schemeClr val="accent6">
                    <a:lumMod val="50000"/>
                  </a:schemeClr>
                </a:solidFill>
              </a:rPr>
              <a:t>  such as </a:t>
            </a:r>
          </a:p>
          <a:p>
            <a:pPr algn="ctr"/>
            <a:r>
              <a:rPr lang="en-US" sz="2000" b="1" dirty="0">
                <a:solidFill>
                  <a:schemeClr val="accent6">
                    <a:lumMod val="50000"/>
                  </a:schemeClr>
                </a:solidFill>
              </a:rPr>
              <a:t>Sa-Pa, Sa-Ma, </a:t>
            </a:r>
            <a:r>
              <a:rPr lang="en-US" sz="2000" b="1" dirty="0" err="1">
                <a:solidFill>
                  <a:schemeClr val="accent6">
                    <a:lumMod val="50000"/>
                  </a:schemeClr>
                </a:solidFill>
              </a:rPr>
              <a:t>BRe-BDha</a:t>
            </a:r>
            <a:r>
              <a:rPr lang="en-US" sz="2000" b="1" dirty="0">
                <a:solidFill>
                  <a:schemeClr val="accent6">
                    <a:lumMod val="50000"/>
                  </a:schemeClr>
                </a:solidFill>
              </a:rPr>
              <a:t>, </a:t>
            </a:r>
            <a:r>
              <a:rPr lang="en-US" sz="2000" b="1" dirty="0" err="1">
                <a:solidFill>
                  <a:schemeClr val="accent6">
                    <a:lumMod val="50000"/>
                  </a:schemeClr>
                </a:solidFill>
              </a:rPr>
              <a:t>Bga-Bni</a:t>
            </a:r>
            <a:r>
              <a:rPr lang="en-US" sz="2000" b="1" dirty="0">
                <a:solidFill>
                  <a:schemeClr val="accent6">
                    <a:lumMod val="50000"/>
                  </a:schemeClr>
                </a:solidFill>
              </a:rPr>
              <a:t>, Re-</a:t>
            </a:r>
            <a:r>
              <a:rPr lang="en-US" sz="2000" b="1" dirty="0" err="1">
                <a:solidFill>
                  <a:schemeClr val="accent6">
                    <a:lumMod val="50000"/>
                  </a:schemeClr>
                </a:solidFill>
              </a:rPr>
              <a:t>Dha</a:t>
            </a:r>
            <a:r>
              <a:rPr lang="en-US" sz="2000" b="1" dirty="0">
                <a:solidFill>
                  <a:schemeClr val="accent6">
                    <a:lumMod val="50000"/>
                  </a:schemeClr>
                </a:solidFill>
              </a:rPr>
              <a:t>, </a:t>
            </a:r>
            <a:r>
              <a:rPr lang="en-US" sz="2000" b="1" dirty="0" err="1">
                <a:solidFill>
                  <a:schemeClr val="accent6">
                    <a:lumMod val="50000"/>
                  </a:schemeClr>
                </a:solidFill>
              </a:rPr>
              <a:t>Ga,Ni</a:t>
            </a:r>
            <a:r>
              <a:rPr lang="en-US" sz="2000" b="1" dirty="0">
                <a:solidFill>
                  <a:schemeClr val="accent6">
                    <a:lumMod val="50000"/>
                  </a:schemeClr>
                </a:solidFill>
              </a:rPr>
              <a:t> and so on…</a:t>
            </a:r>
          </a:p>
          <a:p>
            <a:pPr algn="ctr"/>
            <a:endParaRPr lang="en-US" sz="2000" b="1" dirty="0">
              <a:solidFill>
                <a:schemeClr val="accent6">
                  <a:lumMod val="50000"/>
                </a:schemeClr>
              </a:solidFill>
            </a:endParaRPr>
          </a:p>
          <a:p>
            <a:pPr algn="ctr"/>
            <a:r>
              <a:rPr lang="en-US" sz="2000" b="1" dirty="0">
                <a:solidFill>
                  <a:schemeClr val="accent2">
                    <a:lumMod val="50000"/>
                  </a:schemeClr>
                </a:solidFill>
              </a:rPr>
              <a:t>This experiment provides empirical and experimental basis for </a:t>
            </a:r>
          </a:p>
          <a:p>
            <a:pPr algn="ctr"/>
            <a:r>
              <a:rPr lang="en-US" sz="2000" b="1" dirty="0" err="1">
                <a:solidFill>
                  <a:schemeClr val="accent2">
                    <a:lumMod val="50000"/>
                  </a:schemeClr>
                </a:solidFill>
              </a:rPr>
              <a:t>Samvadi</a:t>
            </a:r>
            <a:r>
              <a:rPr lang="en-US" sz="2000" b="1" dirty="0">
                <a:solidFill>
                  <a:schemeClr val="accent2">
                    <a:lumMod val="50000"/>
                  </a:schemeClr>
                </a:solidFill>
              </a:rPr>
              <a:t> </a:t>
            </a:r>
            <a:r>
              <a:rPr lang="en-US" sz="2000" b="1" dirty="0" err="1">
                <a:solidFill>
                  <a:schemeClr val="accent2">
                    <a:lumMod val="50000"/>
                  </a:schemeClr>
                </a:solidFill>
              </a:rPr>
              <a:t>Swaras</a:t>
            </a:r>
            <a:r>
              <a:rPr lang="en-US" sz="2000" b="1" dirty="0">
                <a:solidFill>
                  <a:schemeClr val="accent2">
                    <a:lumMod val="50000"/>
                  </a:schemeClr>
                </a:solidFill>
              </a:rPr>
              <a:t>, </a:t>
            </a:r>
            <a:r>
              <a:rPr lang="en-US" sz="2000" b="1" dirty="0" err="1">
                <a:solidFill>
                  <a:schemeClr val="accent2">
                    <a:lumMod val="50000"/>
                  </a:schemeClr>
                </a:solidFill>
              </a:rPr>
              <a:t>Vivadi</a:t>
            </a:r>
            <a:r>
              <a:rPr lang="en-US" sz="2000" b="1" dirty="0">
                <a:solidFill>
                  <a:schemeClr val="accent2">
                    <a:lumMod val="50000"/>
                  </a:schemeClr>
                </a:solidFill>
              </a:rPr>
              <a:t> </a:t>
            </a:r>
            <a:r>
              <a:rPr lang="en-US" sz="2000" b="1" dirty="0" err="1">
                <a:solidFill>
                  <a:schemeClr val="accent2">
                    <a:lumMod val="50000"/>
                  </a:schemeClr>
                </a:solidFill>
              </a:rPr>
              <a:t>Swaras</a:t>
            </a:r>
            <a:r>
              <a:rPr lang="en-US" sz="2000" b="1" dirty="0">
                <a:solidFill>
                  <a:schemeClr val="accent2">
                    <a:lumMod val="50000"/>
                  </a:schemeClr>
                </a:solidFill>
              </a:rPr>
              <a:t> and </a:t>
            </a:r>
            <a:r>
              <a:rPr lang="en-US" sz="2000" b="1" dirty="0" err="1">
                <a:solidFill>
                  <a:schemeClr val="accent2">
                    <a:lumMod val="50000"/>
                  </a:schemeClr>
                </a:solidFill>
              </a:rPr>
              <a:t>Anuvadi</a:t>
            </a:r>
            <a:r>
              <a:rPr lang="en-US" sz="2000" b="1" dirty="0">
                <a:solidFill>
                  <a:schemeClr val="accent2">
                    <a:lumMod val="50000"/>
                  </a:schemeClr>
                </a:solidFill>
              </a:rPr>
              <a:t> </a:t>
            </a:r>
            <a:r>
              <a:rPr lang="en-US" sz="2000" b="1" dirty="0" err="1">
                <a:solidFill>
                  <a:schemeClr val="accent2">
                    <a:lumMod val="50000"/>
                  </a:schemeClr>
                </a:solidFill>
              </a:rPr>
              <a:t>Swaras</a:t>
            </a:r>
            <a:endParaRPr lang="en-US" sz="2000" b="1" dirty="0">
              <a:solidFill>
                <a:schemeClr val="accent2">
                  <a:lumMod val="50000"/>
                </a:schemeClr>
              </a:solidFill>
            </a:endParaRPr>
          </a:p>
        </p:txBody>
      </p:sp>
      <p:pic>
        <p:nvPicPr>
          <p:cNvPr id="7" name="Picture 6" descr="D:\Data 2012-13-14-15-16\Shruti Research\Shruti Veena\Shruti Veena PPT\Shruti Sitar Images for PPT\Chatuh-Sarana Close Ups\Base Image Sarana 1 Close Up.jpg">
            <a:extLst>
              <a:ext uri="{FF2B5EF4-FFF2-40B4-BE49-F238E27FC236}">
                <a16:creationId xmlns:a16="http://schemas.microsoft.com/office/drawing/2014/main" id="{C98307BC-3252-4E81-A267-FD67941CDF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521" y="2590799"/>
            <a:ext cx="1982879" cy="4125189"/>
          </a:xfrm>
          <a:prstGeom prst="rect">
            <a:avLst/>
          </a:prstGeom>
          <a:noFill/>
          <a:ln>
            <a:noFill/>
          </a:ln>
        </p:spPr>
      </p:pic>
      <p:pic>
        <p:nvPicPr>
          <p:cNvPr id="9" name="Picture 8" descr="D:\Data 2012-13-14-15-16\Shruti Research\Shruti Veena\Shruti Veena PPT\Shruti Sitar Images for PPT\Chatuh-Sarana Close Ups\Base Image Sarana 2 Close Up.jpg">
            <a:extLst>
              <a:ext uri="{FF2B5EF4-FFF2-40B4-BE49-F238E27FC236}">
                <a16:creationId xmlns:a16="http://schemas.microsoft.com/office/drawing/2014/main" id="{86D46185-7328-4050-8C00-211D28C8A86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8965" y="2584014"/>
            <a:ext cx="1828800" cy="4125189"/>
          </a:xfrm>
          <a:prstGeom prst="rect">
            <a:avLst/>
          </a:prstGeom>
          <a:noFill/>
          <a:ln>
            <a:noFill/>
          </a:ln>
        </p:spPr>
      </p:pic>
      <p:pic>
        <p:nvPicPr>
          <p:cNvPr id="10" name="Picture 9" descr="D:\Data 2012-13-14-15-16\Shruti Research\Shruti Veena\Shruti Veena PPT\Shruti Sitar Images for PPT\Chatuh-Sarana Close Ups\Base Image Sarana 3 Close Up.jpg">
            <a:extLst>
              <a:ext uri="{FF2B5EF4-FFF2-40B4-BE49-F238E27FC236}">
                <a16:creationId xmlns:a16="http://schemas.microsoft.com/office/drawing/2014/main" id="{E939CB8B-D70B-4486-9B7C-C750339F79B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3966" y="2584015"/>
            <a:ext cx="1828800" cy="4125189"/>
          </a:xfrm>
          <a:prstGeom prst="rect">
            <a:avLst/>
          </a:prstGeom>
          <a:noFill/>
          <a:ln>
            <a:noFill/>
          </a:ln>
        </p:spPr>
      </p:pic>
      <p:pic>
        <p:nvPicPr>
          <p:cNvPr id="11" name="Picture 10" descr="D:\Data 2012-13-14-15-16\Shruti Research\Shruti Veena\Shruti Veena PPT\Shruti Sitar Images for PPT\Chatuh-Sarana Close Ups\Base Image Sarana 4 Close Up.jpg">
            <a:extLst>
              <a:ext uri="{FF2B5EF4-FFF2-40B4-BE49-F238E27FC236}">
                <a16:creationId xmlns:a16="http://schemas.microsoft.com/office/drawing/2014/main" id="{63E7F7DB-243C-4B27-8498-CDF2DE90B17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2543" y="2584016"/>
            <a:ext cx="1651423" cy="4125189"/>
          </a:xfrm>
          <a:prstGeom prst="rect">
            <a:avLst/>
          </a:prstGeom>
          <a:noFill/>
          <a:ln>
            <a:noFill/>
          </a:ln>
        </p:spPr>
      </p:pic>
    </p:spTree>
    <p:extLst>
      <p:ext uri="{BB962C8B-B14F-4D97-AF65-F5344CB8AC3E}">
        <p14:creationId xmlns:p14="http://schemas.microsoft.com/office/powerpoint/2010/main" val="10932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12" name="Picture 2" descr="D:\Aesthetics- Indian\Unity Among Arts\PPT Images\20171227_171729.jpg">
            <a:extLst>
              <a:ext uri="{FF2B5EF4-FFF2-40B4-BE49-F238E27FC236}">
                <a16:creationId xmlns:a16="http://schemas.microsoft.com/office/drawing/2014/main" id="{2BF4B7C3-ED28-4CE2-BB43-0E58796C9C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2660034"/>
            <a:ext cx="8322299" cy="41979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EC4F23-1AFD-44C6-88FA-98B705A4A860}"/>
              </a:ext>
            </a:extLst>
          </p:cNvPr>
          <p:cNvSpPr txBox="1"/>
          <p:nvPr/>
        </p:nvSpPr>
        <p:spPr>
          <a:xfrm>
            <a:off x="461667" y="304800"/>
            <a:ext cx="8322299" cy="5970865"/>
          </a:xfrm>
          <a:prstGeom prst="rect">
            <a:avLst/>
          </a:prstGeom>
          <a:noFill/>
        </p:spPr>
        <p:txBody>
          <a:bodyPr wrap="square" rtlCol="0">
            <a:spAutoFit/>
          </a:bodyPr>
          <a:lstStyle/>
          <a:p>
            <a:pPr algn="ctr"/>
            <a:r>
              <a:rPr lang="en-US" sz="2400" b="1" dirty="0">
                <a:solidFill>
                  <a:schemeClr val="accent3">
                    <a:lumMod val="50000"/>
                  </a:schemeClr>
                </a:solidFill>
              </a:rPr>
              <a:t>Indian Art and Computational Aesthetics</a:t>
            </a:r>
            <a:endParaRPr lang="en-US" sz="2400" dirty="0">
              <a:solidFill>
                <a:schemeClr val="accent3">
                  <a:lumMod val="50000"/>
                </a:schemeClr>
              </a:solidFill>
            </a:endParaRPr>
          </a:p>
          <a:p>
            <a:pPr algn="ctr"/>
            <a:endParaRPr lang="en-US" b="1" dirty="0">
              <a:solidFill>
                <a:srgbClr val="7030A0"/>
              </a:solidFill>
            </a:endParaRPr>
          </a:p>
          <a:p>
            <a:pPr algn="ctr"/>
            <a:r>
              <a:rPr lang="en-US" sz="2000" b="1" dirty="0">
                <a:solidFill>
                  <a:schemeClr val="tx1">
                    <a:lumMod val="65000"/>
                    <a:lumOff val="35000"/>
                  </a:schemeClr>
                </a:solidFill>
              </a:rPr>
              <a:t>Shruti, </a:t>
            </a:r>
            <a:r>
              <a:rPr lang="en-US" sz="2000" b="1" dirty="0" err="1">
                <a:solidFill>
                  <a:schemeClr val="tx1">
                    <a:lumMod val="65000"/>
                    <a:lumOff val="35000"/>
                  </a:schemeClr>
                </a:solidFill>
              </a:rPr>
              <a:t>Swaras</a:t>
            </a:r>
            <a:r>
              <a:rPr lang="en-US" sz="2000" b="1" dirty="0">
                <a:solidFill>
                  <a:schemeClr val="tx1">
                    <a:lumMod val="65000"/>
                    <a:lumOff val="35000"/>
                  </a:schemeClr>
                </a:solidFill>
              </a:rPr>
              <a:t>, </a:t>
            </a:r>
            <a:r>
              <a:rPr lang="en-US" sz="2000" b="1" dirty="0" err="1">
                <a:solidFill>
                  <a:schemeClr val="tx1">
                    <a:lumMod val="65000"/>
                    <a:lumOff val="35000"/>
                  </a:schemeClr>
                </a:solidFill>
              </a:rPr>
              <a:t>Samvad</a:t>
            </a:r>
            <a:r>
              <a:rPr lang="en-US" sz="2000" b="1" dirty="0">
                <a:solidFill>
                  <a:schemeClr val="tx1">
                    <a:lumMod val="65000"/>
                    <a:lumOff val="35000"/>
                  </a:schemeClr>
                </a:solidFill>
              </a:rPr>
              <a:t>-Bhavas between and among </a:t>
            </a:r>
            <a:r>
              <a:rPr lang="en-US" sz="2000" b="1" dirty="0" err="1">
                <a:solidFill>
                  <a:schemeClr val="tx1">
                    <a:lumMod val="65000"/>
                    <a:lumOff val="35000"/>
                  </a:schemeClr>
                </a:solidFill>
              </a:rPr>
              <a:t>swaras</a:t>
            </a:r>
            <a:r>
              <a:rPr lang="en-US" sz="2000" b="1" dirty="0">
                <a:solidFill>
                  <a:schemeClr val="tx1">
                    <a:lumMod val="65000"/>
                    <a:lumOff val="35000"/>
                  </a:schemeClr>
                </a:solidFill>
              </a:rPr>
              <a:t> lead to </a:t>
            </a:r>
          </a:p>
          <a:p>
            <a:pPr algn="ctr"/>
            <a:r>
              <a:rPr lang="en-US" sz="2000" b="1" dirty="0">
                <a:solidFill>
                  <a:schemeClr val="tx1">
                    <a:lumMod val="65000"/>
                    <a:lumOff val="35000"/>
                  </a:schemeClr>
                </a:solidFill>
              </a:rPr>
              <a:t>many more musical concepts such as </a:t>
            </a:r>
            <a:r>
              <a:rPr lang="en-US" sz="2000" b="1" dirty="0" err="1">
                <a:solidFill>
                  <a:schemeClr val="tx1">
                    <a:lumMod val="65000"/>
                    <a:lumOff val="35000"/>
                  </a:schemeClr>
                </a:solidFill>
              </a:rPr>
              <a:t>Jatis</a:t>
            </a:r>
            <a:r>
              <a:rPr lang="en-US" sz="2000" b="1" dirty="0">
                <a:solidFill>
                  <a:schemeClr val="tx1">
                    <a:lumMod val="65000"/>
                    <a:lumOff val="35000"/>
                  </a:schemeClr>
                </a:solidFill>
              </a:rPr>
              <a:t>,  </a:t>
            </a:r>
            <a:r>
              <a:rPr lang="en-US" sz="2000" b="1" dirty="0" err="1">
                <a:solidFill>
                  <a:schemeClr val="tx1">
                    <a:lumMod val="65000"/>
                    <a:lumOff val="35000"/>
                  </a:schemeClr>
                </a:solidFill>
              </a:rPr>
              <a:t>Moorchchhanas</a:t>
            </a:r>
            <a:r>
              <a:rPr lang="en-US" sz="2000" b="1" dirty="0">
                <a:solidFill>
                  <a:schemeClr val="tx1">
                    <a:lumMod val="65000"/>
                    <a:lumOff val="35000"/>
                  </a:schemeClr>
                </a:solidFill>
              </a:rPr>
              <a:t>, and Taanas. </a:t>
            </a:r>
          </a:p>
          <a:p>
            <a:pPr algn="ctr"/>
            <a:endParaRPr lang="en-US" sz="1800" b="1" dirty="0">
              <a:solidFill>
                <a:schemeClr val="tx1">
                  <a:lumMod val="65000"/>
                  <a:lumOff val="35000"/>
                </a:schemeClr>
              </a:solidFill>
            </a:endParaRPr>
          </a:p>
          <a:p>
            <a:pPr lvl="0" algn="ctr"/>
            <a:r>
              <a:rPr lang="en-US" sz="2000" b="1" dirty="0">
                <a:solidFill>
                  <a:schemeClr val="accent3">
                    <a:lumMod val="50000"/>
                  </a:schemeClr>
                </a:solidFill>
              </a:rPr>
              <a:t>Ancient music was different from contemporary music. </a:t>
            </a:r>
          </a:p>
          <a:p>
            <a:pPr lvl="0" algn="ctr"/>
            <a:r>
              <a:rPr lang="en-US" sz="2000" b="1" dirty="0">
                <a:solidFill>
                  <a:schemeClr val="accent3">
                    <a:lumMod val="50000"/>
                  </a:schemeClr>
                </a:solidFill>
              </a:rPr>
              <a:t>However, these concepts eventually evolved into the system of Ragas. </a:t>
            </a:r>
          </a:p>
          <a:p>
            <a:pPr lvl="0" algn="ctr"/>
            <a:endParaRPr lang="en-US" sz="3200" b="1" dirty="0">
              <a:solidFill>
                <a:srgbClr val="FFC000"/>
              </a:solidFill>
            </a:endParaRPr>
          </a:p>
          <a:p>
            <a:pPr lvl="0" algn="ctr"/>
            <a:r>
              <a:rPr lang="en-US" sz="3200" b="1" dirty="0">
                <a:solidFill>
                  <a:schemeClr val="accent3">
                    <a:lumMod val="40000"/>
                    <a:lumOff val="60000"/>
                  </a:schemeClr>
                </a:solidFill>
              </a:rPr>
              <a:t>This discussion indicates that artistic expressions can be understood</a:t>
            </a:r>
          </a:p>
          <a:p>
            <a:pPr lvl="0" algn="ctr"/>
            <a:r>
              <a:rPr lang="en-US" sz="3200" b="1" dirty="0">
                <a:solidFill>
                  <a:schemeClr val="accent3">
                    <a:lumMod val="40000"/>
                    <a:lumOff val="60000"/>
                  </a:schemeClr>
                </a:solidFill>
              </a:rPr>
              <a:t>as computations. Using computational algorithms artists can explore </a:t>
            </a:r>
          </a:p>
          <a:p>
            <a:pPr lvl="0" algn="ctr"/>
            <a:r>
              <a:rPr lang="en-US" sz="3200" b="1" dirty="0">
                <a:solidFill>
                  <a:schemeClr val="accent3">
                    <a:lumMod val="40000"/>
                    <a:lumOff val="60000"/>
                  </a:schemeClr>
                </a:solidFill>
              </a:rPr>
              <a:t>new structures, leading to new forms of </a:t>
            </a:r>
          </a:p>
          <a:p>
            <a:pPr lvl="0" algn="ctr"/>
            <a:r>
              <a:rPr lang="en-US" sz="3200" b="1" dirty="0">
                <a:solidFill>
                  <a:schemeClr val="accent3">
                    <a:lumMod val="40000"/>
                    <a:lumOff val="60000"/>
                  </a:schemeClr>
                </a:solidFill>
              </a:rPr>
              <a:t>cultural significance. </a:t>
            </a:r>
          </a:p>
          <a:p>
            <a:endParaRPr lang="en-IN" dirty="0"/>
          </a:p>
        </p:txBody>
      </p:sp>
    </p:spTree>
    <p:extLst>
      <p:ext uri="{BB962C8B-B14F-4D97-AF65-F5344CB8AC3E}">
        <p14:creationId xmlns:p14="http://schemas.microsoft.com/office/powerpoint/2010/main" val="397509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8" name="Picture 2" descr="D:\Aesthetics- Indian\Unity Among Arts\PPT Images\20171227_125923.jpg">
            <a:extLst>
              <a:ext uri="{FF2B5EF4-FFF2-40B4-BE49-F238E27FC236}">
                <a16:creationId xmlns:a16="http://schemas.microsoft.com/office/drawing/2014/main" id="{F017AD69-C22B-4A65-A596-1CE2F0EE90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24" y="2285999"/>
            <a:ext cx="8322299" cy="4572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C785E9-A4E0-4267-B2E4-6CD9FF24BB11}"/>
              </a:ext>
            </a:extLst>
          </p:cNvPr>
          <p:cNvSpPr txBox="1"/>
          <p:nvPr/>
        </p:nvSpPr>
        <p:spPr>
          <a:xfrm>
            <a:off x="483995" y="685800"/>
            <a:ext cx="8480976" cy="5786199"/>
          </a:xfrm>
          <a:prstGeom prst="rect">
            <a:avLst/>
          </a:prstGeom>
          <a:noFill/>
        </p:spPr>
        <p:txBody>
          <a:bodyPr wrap="none" rtlCol="0">
            <a:spAutoFit/>
          </a:bodyPr>
          <a:lstStyle/>
          <a:p>
            <a:pPr algn="ctr"/>
            <a:r>
              <a:rPr lang="en-US" sz="3600" b="1" dirty="0">
                <a:solidFill>
                  <a:schemeClr val="accent2">
                    <a:lumMod val="50000"/>
                  </a:schemeClr>
                </a:solidFill>
              </a:rPr>
              <a:t>New Aesthetics for a New Age</a:t>
            </a:r>
          </a:p>
          <a:p>
            <a:pPr lvl="0" algn="ctr"/>
            <a:endParaRPr lang="en-US" sz="2800" b="1" dirty="0">
              <a:solidFill>
                <a:schemeClr val="accent6">
                  <a:lumMod val="50000"/>
                </a:schemeClr>
              </a:solidFill>
            </a:endParaRPr>
          </a:p>
          <a:p>
            <a:pPr lvl="0" algn="ctr"/>
            <a:r>
              <a:rPr lang="en-US" sz="3200" b="1" dirty="0">
                <a:solidFill>
                  <a:schemeClr val="accent6">
                    <a:lumMod val="50000"/>
                  </a:schemeClr>
                </a:solidFill>
              </a:rPr>
              <a:t>Hindu Arts inherit computational  foundations</a:t>
            </a:r>
          </a:p>
          <a:p>
            <a:pPr lvl="0" algn="ctr"/>
            <a:r>
              <a:rPr lang="en-US" sz="3200" b="1" dirty="0">
                <a:solidFill>
                  <a:srgbClr val="FFD44B"/>
                </a:solidFill>
              </a:rPr>
              <a:t>Therefore, in this Digital Age</a:t>
            </a:r>
          </a:p>
          <a:p>
            <a:pPr lvl="0" algn="ctr"/>
            <a:r>
              <a:rPr lang="en-US" sz="3200" b="1" dirty="0">
                <a:solidFill>
                  <a:srgbClr val="FFD44B"/>
                </a:solidFill>
              </a:rPr>
              <a:t> there is an opportunity for artists to see </a:t>
            </a:r>
          </a:p>
          <a:p>
            <a:pPr lvl="0" algn="ctr"/>
            <a:r>
              <a:rPr lang="en-US" sz="3200" b="1" dirty="0">
                <a:solidFill>
                  <a:srgbClr val="FFD44B"/>
                </a:solidFill>
              </a:rPr>
              <a:t>new genres of art practices, </a:t>
            </a:r>
          </a:p>
          <a:p>
            <a:pPr lvl="0" algn="ctr"/>
            <a:r>
              <a:rPr lang="en-US" sz="3200" b="1" dirty="0">
                <a:solidFill>
                  <a:srgbClr val="FFD44B"/>
                </a:solidFill>
              </a:rPr>
              <a:t>new aesthetics, new forms of representations, </a:t>
            </a:r>
          </a:p>
          <a:p>
            <a:pPr lvl="0" algn="ctr"/>
            <a:r>
              <a:rPr lang="en-US" sz="3200" b="1" dirty="0">
                <a:solidFill>
                  <a:srgbClr val="FFD44B"/>
                </a:solidFill>
              </a:rPr>
              <a:t>and a whole new artistic creativity. </a:t>
            </a:r>
          </a:p>
          <a:p>
            <a:pPr lvl="0" algn="ctr"/>
            <a:r>
              <a:rPr lang="en-US" sz="3200" b="1" dirty="0">
                <a:solidFill>
                  <a:srgbClr val="FFD44B"/>
                </a:solidFill>
              </a:rPr>
              <a:t>Computational Music for instance…</a:t>
            </a:r>
          </a:p>
          <a:p>
            <a:pPr lvl="0" algn="ctr"/>
            <a:endParaRPr lang="en-US" sz="3200" b="1" dirty="0"/>
          </a:p>
          <a:p>
            <a:pPr algn="ctr"/>
            <a:r>
              <a:rPr lang="en-US" sz="3200" b="1" dirty="0"/>
              <a:t>…</a:t>
            </a:r>
            <a:r>
              <a:rPr lang="en-US" sz="3200" b="1" dirty="0">
                <a:solidFill>
                  <a:schemeClr val="accent6">
                    <a:lumMod val="20000"/>
                    <a:lumOff val="80000"/>
                  </a:schemeClr>
                </a:solidFill>
              </a:rPr>
              <a:t>Indian Artificial Intelligence Music</a:t>
            </a:r>
          </a:p>
          <a:p>
            <a:endParaRPr lang="en-IN" dirty="0"/>
          </a:p>
        </p:txBody>
      </p:sp>
    </p:spTree>
    <p:extLst>
      <p:ext uri="{BB962C8B-B14F-4D97-AF65-F5344CB8AC3E}">
        <p14:creationId xmlns:p14="http://schemas.microsoft.com/office/powerpoint/2010/main" val="3492916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7" name="Picture 2" descr="D:\Aesthetics- Indian\Unity Among Arts\PPT Images\20171227_125745.jpg">
            <a:extLst>
              <a:ext uri="{FF2B5EF4-FFF2-40B4-BE49-F238E27FC236}">
                <a16:creationId xmlns:a16="http://schemas.microsoft.com/office/drawing/2014/main" id="{28C5376E-91E1-4A2E-8DF9-8ADAC3097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1502689"/>
            <a:ext cx="8322299" cy="5355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3ED633-8890-4AC1-B891-8ED788342216}"/>
              </a:ext>
            </a:extLst>
          </p:cNvPr>
          <p:cNvSpPr txBox="1"/>
          <p:nvPr/>
        </p:nvSpPr>
        <p:spPr>
          <a:xfrm>
            <a:off x="1369330" y="543579"/>
            <a:ext cx="6506974" cy="5355312"/>
          </a:xfrm>
          <a:prstGeom prst="rect">
            <a:avLst/>
          </a:prstGeom>
          <a:noFill/>
        </p:spPr>
        <p:txBody>
          <a:bodyPr wrap="none" rtlCol="0">
            <a:spAutoFit/>
          </a:bodyPr>
          <a:lstStyle/>
          <a:p>
            <a:pPr algn="ctr"/>
            <a:r>
              <a:rPr lang="en-US" sz="3600" b="1" dirty="0">
                <a:solidFill>
                  <a:schemeClr val="accent6">
                    <a:lumMod val="50000"/>
                  </a:schemeClr>
                </a:solidFill>
              </a:rPr>
              <a:t>Indian AI Music</a:t>
            </a:r>
          </a:p>
          <a:p>
            <a:pPr algn="ctr"/>
            <a:endParaRPr lang="en-US" sz="3600" b="1" dirty="0">
              <a:solidFill>
                <a:schemeClr val="accent6">
                  <a:lumMod val="50000"/>
                </a:schemeClr>
              </a:solidFill>
            </a:endParaRPr>
          </a:p>
          <a:p>
            <a:pPr algn="ctr"/>
            <a:endParaRPr lang="en-US" sz="3600" b="1" dirty="0">
              <a:solidFill>
                <a:schemeClr val="accent6">
                  <a:lumMod val="50000"/>
                </a:schemeClr>
              </a:solidFill>
            </a:endParaRPr>
          </a:p>
          <a:p>
            <a:pPr algn="ctr"/>
            <a:r>
              <a:rPr lang="en-US" sz="3600" b="1" dirty="0">
                <a:solidFill>
                  <a:srgbClr val="FFFF00"/>
                </a:solidFill>
              </a:rPr>
              <a:t>Demonstration of the Creative </a:t>
            </a:r>
          </a:p>
          <a:p>
            <a:pPr algn="ctr"/>
            <a:r>
              <a:rPr lang="en-US" sz="3600" b="1" dirty="0">
                <a:solidFill>
                  <a:srgbClr val="FFFF00"/>
                </a:solidFill>
              </a:rPr>
              <a:t>Artificial Intelligence (AI) System </a:t>
            </a:r>
          </a:p>
          <a:p>
            <a:pPr algn="ctr"/>
            <a:r>
              <a:rPr lang="en-US" sz="3600" b="1" dirty="0">
                <a:solidFill>
                  <a:srgbClr val="FFFF00"/>
                </a:solidFill>
              </a:rPr>
              <a:t>for Indian Music</a:t>
            </a:r>
          </a:p>
          <a:p>
            <a:pPr algn="ctr"/>
            <a:endParaRPr lang="en-US" sz="3600" b="1" dirty="0">
              <a:solidFill>
                <a:schemeClr val="accent6">
                  <a:lumMod val="50000"/>
                </a:schemeClr>
              </a:solidFill>
            </a:endParaRPr>
          </a:p>
          <a:p>
            <a:pPr algn="ctr"/>
            <a:r>
              <a:rPr lang="en-US" sz="3600" b="1" dirty="0">
                <a:solidFill>
                  <a:schemeClr val="accent3">
                    <a:lumMod val="20000"/>
                    <a:lumOff val="80000"/>
                  </a:schemeClr>
                </a:solidFill>
              </a:rPr>
              <a:t>By </a:t>
            </a:r>
          </a:p>
          <a:p>
            <a:pPr algn="ctr"/>
            <a:r>
              <a:rPr lang="en-US" sz="3600" b="1" dirty="0">
                <a:solidFill>
                  <a:schemeClr val="accent3">
                    <a:lumMod val="20000"/>
                    <a:lumOff val="80000"/>
                  </a:schemeClr>
                </a:solidFill>
              </a:rPr>
              <a:t>Dr. Vinod Vidwans</a:t>
            </a:r>
          </a:p>
          <a:p>
            <a:endParaRPr lang="en-IN" dirty="0"/>
          </a:p>
        </p:txBody>
      </p:sp>
    </p:spTree>
    <p:extLst>
      <p:ext uri="{BB962C8B-B14F-4D97-AF65-F5344CB8AC3E}">
        <p14:creationId xmlns:p14="http://schemas.microsoft.com/office/powerpoint/2010/main" val="1739478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7" name="Picture 2" descr="D:\Aesthetics- Indian\Unity Among Arts\PPT Images\20171227_125745.jpg">
            <a:extLst>
              <a:ext uri="{FF2B5EF4-FFF2-40B4-BE49-F238E27FC236}">
                <a16:creationId xmlns:a16="http://schemas.microsoft.com/office/drawing/2014/main" id="{28C5376E-91E1-4A2E-8DF9-8ADAC30975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1502689"/>
            <a:ext cx="8322299" cy="5355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3ED633-8890-4AC1-B891-8ED788342216}"/>
              </a:ext>
            </a:extLst>
          </p:cNvPr>
          <p:cNvSpPr txBox="1"/>
          <p:nvPr/>
        </p:nvSpPr>
        <p:spPr>
          <a:xfrm>
            <a:off x="3354371" y="5715000"/>
            <a:ext cx="2299026" cy="646331"/>
          </a:xfrm>
          <a:prstGeom prst="rect">
            <a:avLst/>
          </a:prstGeom>
          <a:noFill/>
        </p:spPr>
        <p:txBody>
          <a:bodyPr wrap="none" rtlCol="0">
            <a:spAutoFit/>
          </a:bodyPr>
          <a:lstStyle/>
          <a:p>
            <a:pPr algn="ctr"/>
            <a:r>
              <a:rPr lang="mr-IN" sz="3600" b="1" i="0" dirty="0">
                <a:solidFill>
                  <a:schemeClr val="accent6">
                    <a:lumMod val="40000"/>
                    <a:lumOff val="60000"/>
                  </a:schemeClr>
                </a:solidFill>
                <a:effectLst/>
                <a:latin typeface="Arial" panose="020B0604020202020204" pitchFamily="34" charset="0"/>
              </a:rPr>
              <a:t>ॐ</a:t>
            </a:r>
            <a:r>
              <a:rPr lang="en-US" sz="3600" b="1" dirty="0">
                <a:solidFill>
                  <a:schemeClr val="accent6">
                    <a:lumMod val="40000"/>
                    <a:lumOff val="60000"/>
                  </a:schemeClr>
                </a:solidFill>
              </a:rPr>
              <a:t> </a:t>
            </a:r>
            <a:r>
              <a:rPr lang="mr-IN" sz="3600" b="1" dirty="0" err="1">
                <a:solidFill>
                  <a:schemeClr val="accent6">
                    <a:lumMod val="40000"/>
                    <a:lumOff val="60000"/>
                  </a:schemeClr>
                </a:solidFill>
              </a:rPr>
              <a:t>तत्सत्</a:t>
            </a:r>
            <a:r>
              <a:rPr lang="en-US" sz="3600" b="1" dirty="0">
                <a:solidFill>
                  <a:schemeClr val="accent6">
                    <a:lumMod val="40000"/>
                    <a:lumOff val="60000"/>
                  </a:schemeClr>
                </a:solidFill>
              </a:rPr>
              <a:t>..</a:t>
            </a:r>
            <a:r>
              <a:rPr lang="en-IN" sz="3600" b="1" dirty="0">
                <a:solidFill>
                  <a:schemeClr val="accent6">
                    <a:lumMod val="40000"/>
                    <a:lumOff val="60000"/>
                  </a:schemeClr>
                </a:solidFill>
              </a:rPr>
              <a:t>!</a:t>
            </a:r>
            <a:endParaRPr lang="en-IN" sz="3600" dirty="0"/>
          </a:p>
        </p:txBody>
      </p:sp>
    </p:spTree>
    <p:extLst>
      <p:ext uri="{BB962C8B-B14F-4D97-AF65-F5344CB8AC3E}">
        <p14:creationId xmlns:p14="http://schemas.microsoft.com/office/powerpoint/2010/main" val="328797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587550"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2" name="TextBox 1"/>
          <p:cNvSpPr txBox="1"/>
          <p:nvPr/>
        </p:nvSpPr>
        <p:spPr>
          <a:xfrm>
            <a:off x="3952952" y="6019800"/>
            <a:ext cx="1238096" cy="523220"/>
          </a:xfrm>
          <a:prstGeom prst="rect">
            <a:avLst/>
          </a:prstGeom>
          <a:noFill/>
        </p:spPr>
        <p:txBody>
          <a:bodyPr wrap="none" rtlCol="0">
            <a:spAutoFit/>
          </a:bodyPr>
          <a:lstStyle/>
          <a:p>
            <a:r>
              <a:rPr lang="en-US" sz="2800" b="1" dirty="0">
                <a:solidFill>
                  <a:schemeClr val="accent6">
                    <a:lumMod val="60000"/>
                    <a:lumOff val="40000"/>
                  </a:schemeClr>
                </a:solidFill>
              </a:rPr>
              <a:t>Thanks</a:t>
            </a:r>
          </a:p>
        </p:txBody>
      </p:sp>
    </p:spTree>
    <p:extLst>
      <p:ext uri="{BB962C8B-B14F-4D97-AF65-F5344CB8AC3E}">
        <p14:creationId xmlns:p14="http://schemas.microsoft.com/office/powerpoint/2010/main" val="16368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pic>
        <p:nvPicPr>
          <p:cNvPr id="7170" name="Picture 2" descr="D:\Aesthetics- Indian\Unity Among Arts\PPT Images\20171227_1123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871" y="2690338"/>
            <a:ext cx="6946105" cy="4167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91E2EA2-6ADC-4C19-8DB4-752C88B2DBFA}"/>
              </a:ext>
            </a:extLst>
          </p:cNvPr>
          <p:cNvSpPr txBox="1"/>
          <p:nvPr/>
        </p:nvSpPr>
        <p:spPr>
          <a:xfrm>
            <a:off x="1137366" y="382502"/>
            <a:ext cx="6946105" cy="1963294"/>
          </a:xfrm>
          <a:prstGeom prst="rect">
            <a:avLst/>
          </a:prstGeom>
          <a:noFill/>
        </p:spPr>
        <p:txBody>
          <a:bodyPr wrap="square">
            <a:spAutoFit/>
          </a:bodyPr>
          <a:lstStyle/>
          <a:p>
            <a:pPr algn="ctr">
              <a:lnSpc>
                <a:spcPct val="107000"/>
              </a:lnSpc>
              <a:spcAft>
                <a:spcPts val="800"/>
              </a:spcAft>
            </a:pPr>
            <a:r>
              <a:rPr lang="en-IN" sz="2400" b="1" dirty="0">
                <a:effectLst/>
                <a:ea typeface="Calibri" panose="020F0502020204030204" pitchFamily="34" charset="0"/>
                <a:cs typeface="Mangal" panose="02040503050203030202" pitchFamily="18" charset="0"/>
              </a:rPr>
              <a:t>A </a:t>
            </a:r>
            <a:r>
              <a:rPr lang="en-IN" sz="2400" b="1" dirty="0">
                <a:solidFill>
                  <a:schemeClr val="accent2">
                    <a:lumMod val="75000"/>
                  </a:schemeClr>
                </a:solidFill>
                <a:effectLst/>
                <a:ea typeface="Calibri" panose="020F0502020204030204" pitchFamily="34" charset="0"/>
                <a:cs typeface="Mangal" panose="02040503050203030202" pitchFamily="18" charset="0"/>
              </a:rPr>
              <a:t>Creation</a:t>
            </a:r>
            <a:r>
              <a:rPr lang="en-IN" sz="2400" b="1" dirty="0">
                <a:effectLst/>
                <a:ea typeface="Calibri" panose="020F0502020204030204" pitchFamily="34" charset="0"/>
                <a:cs typeface="Mangal" panose="02040503050203030202" pitchFamily="18" charset="0"/>
              </a:rPr>
              <a:t> is the </a:t>
            </a:r>
            <a:r>
              <a:rPr lang="en-IN" sz="2400" b="1" dirty="0">
                <a:solidFill>
                  <a:schemeClr val="accent2">
                    <a:lumMod val="75000"/>
                  </a:schemeClr>
                </a:solidFill>
                <a:effectLst/>
                <a:ea typeface="Calibri" panose="020F0502020204030204" pitchFamily="34" charset="0"/>
                <a:cs typeface="Mangal" panose="02040503050203030202" pitchFamily="18" charset="0"/>
              </a:rPr>
              <a:t>Creator</a:t>
            </a:r>
            <a:r>
              <a:rPr lang="en-IN" sz="2400" b="1" dirty="0">
                <a:effectLst/>
                <a:ea typeface="Calibri" panose="020F0502020204030204" pitchFamily="34" charset="0"/>
                <a:cs typeface="Mangal" panose="02040503050203030202" pitchFamily="18" charset="0"/>
              </a:rPr>
              <a:t> itself. </a:t>
            </a:r>
          </a:p>
          <a:p>
            <a:pPr algn="ctr">
              <a:lnSpc>
                <a:spcPct val="107000"/>
              </a:lnSpc>
              <a:spcAft>
                <a:spcPts val="800"/>
              </a:spcAft>
            </a:pPr>
            <a:r>
              <a:rPr lang="en-IN" sz="2400" b="1" dirty="0">
                <a:effectLst/>
                <a:ea typeface="Calibri" panose="020F0502020204030204" pitchFamily="34" charset="0"/>
                <a:cs typeface="Mangal" panose="02040503050203030202" pitchFamily="18" charset="0"/>
              </a:rPr>
              <a:t>A creator transforms his </a:t>
            </a:r>
            <a:r>
              <a:rPr lang="en-IN" sz="2400" b="1" dirty="0">
                <a:solidFill>
                  <a:srgbClr val="7030A0"/>
                </a:solidFill>
                <a:effectLst/>
                <a:ea typeface="Calibri" panose="020F0502020204030204" pitchFamily="34" charset="0"/>
                <a:cs typeface="Mangal" panose="02040503050203030202" pitchFamily="18" charset="0"/>
              </a:rPr>
              <a:t>‘Being’ </a:t>
            </a:r>
            <a:r>
              <a:rPr lang="en-IN" sz="2400" b="1" dirty="0">
                <a:effectLst/>
                <a:ea typeface="Calibri" panose="020F0502020204030204" pitchFamily="34" charset="0"/>
                <a:cs typeface="Mangal" panose="02040503050203030202" pitchFamily="18" charset="0"/>
              </a:rPr>
              <a:t>into a </a:t>
            </a:r>
            <a:r>
              <a:rPr lang="en-IN" sz="2400" b="1" dirty="0">
                <a:solidFill>
                  <a:srgbClr val="7030A0"/>
                </a:solidFill>
                <a:ea typeface="Calibri" panose="020F0502020204030204" pitchFamily="34" charset="0"/>
                <a:cs typeface="Mangal" panose="02040503050203030202" pitchFamily="18" charset="0"/>
              </a:rPr>
              <a:t>C</a:t>
            </a:r>
            <a:r>
              <a:rPr lang="en-IN" sz="2400" b="1" dirty="0">
                <a:solidFill>
                  <a:srgbClr val="7030A0"/>
                </a:solidFill>
                <a:effectLst/>
                <a:ea typeface="Calibri" panose="020F0502020204030204" pitchFamily="34" charset="0"/>
                <a:cs typeface="Mangal" panose="02040503050203030202" pitchFamily="18" charset="0"/>
              </a:rPr>
              <a:t>reation</a:t>
            </a:r>
            <a:r>
              <a:rPr lang="en-IN" sz="2400" b="1" dirty="0">
                <a:effectLst/>
                <a:ea typeface="Calibri" panose="020F0502020204030204" pitchFamily="34" charset="0"/>
                <a:cs typeface="Mangal" panose="02040503050203030202" pitchFamily="18" charset="0"/>
              </a:rPr>
              <a:t>. </a:t>
            </a:r>
          </a:p>
          <a:p>
            <a:pPr algn="ctr">
              <a:lnSpc>
                <a:spcPct val="107000"/>
              </a:lnSpc>
              <a:spcAft>
                <a:spcPts val="800"/>
              </a:spcAft>
            </a:pPr>
            <a:r>
              <a:rPr lang="en-IN" sz="2400" b="1" dirty="0">
                <a:effectLst/>
                <a:ea typeface="Calibri" panose="020F0502020204030204" pitchFamily="34" charset="0"/>
                <a:cs typeface="Mangal" panose="02040503050203030202" pitchFamily="18" charset="0"/>
              </a:rPr>
              <a:t>It is perceived as artist’s expression- </a:t>
            </a:r>
          </a:p>
          <a:p>
            <a:pPr algn="ctr">
              <a:lnSpc>
                <a:spcPct val="107000"/>
              </a:lnSpc>
              <a:spcAft>
                <a:spcPts val="800"/>
              </a:spcAft>
            </a:pPr>
            <a:r>
              <a:rPr lang="en-IN" sz="2400" b="1" dirty="0">
                <a:effectLst/>
                <a:ea typeface="Calibri" panose="020F0502020204030204" pitchFamily="34" charset="0"/>
                <a:cs typeface="Mangal" panose="02040503050203030202" pitchFamily="18" charset="0"/>
              </a:rPr>
              <a:t>Art as </a:t>
            </a:r>
            <a:r>
              <a:rPr lang="en-IN" sz="2400" b="1" dirty="0">
                <a:solidFill>
                  <a:srgbClr val="00B0F0"/>
                </a:solidFill>
                <a:effectLst/>
                <a:ea typeface="Calibri" panose="020F0502020204030204" pitchFamily="34" charset="0"/>
                <a:cs typeface="Mangal" panose="02040503050203030202" pitchFamily="18" charset="0"/>
              </a:rPr>
              <a:t>‘Self-Expression’.</a:t>
            </a:r>
          </a:p>
        </p:txBody>
      </p:sp>
      <p:sp>
        <p:nvSpPr>
          <p:cNvPr id="9" name="Rectangle 8">
            <a:extLst>
              <a:ext uri="{FF2B5EF4-FFF2-40B4-BE49-F238E27FC236}">
                <a16:creationId xmlns:a16="http://schemas.microsoft.com/office/drawing/2014/main" id="{50A23B80-B8B5-4264-9824-6A29084A9360}"/>
              </a:ext>
            </a:extLst>
          </p:cNvPr>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sp>
        <p:nvSpPr>
          <p:cNvPr id="10" name="TextBox 9">
            <a:extLst>
              <a:ext uri="{FF2B5EF4-FFF2-40B4-BE49-F238E27FC236}">
                <a16:creationId xmlns:a16="http://schemas.microsoft.com/office/drawing/2014/main" id="{BB4409FF-11DE-47AB-BDF5-5E1B6160F526}"/>
              </a:ext>
            </a:extLst>
          </p:cNvPr>
          <p:cNvSpPr txBox="1"/>
          <p:nvPr/>
        </p:nvSpPr>
        <p:spPr>
          <a:xfrm>
            <a:off x="1144861" y="5791200"/>
            <a:ext cx="6938610" cy="923330"/>
          </a:xfrm>
          <a:prstGeom prst="rect">
            <a:avLst/>
          </a:prstGeom>
          <a:noFill/>
        </p:spPr>
        <p:txBody>
          <a:bodyPr wrap="square">
            <a:spAutoFit/>
          </a:bodyPr>
          <a:lstStyle/>
          <a:p>
            <a:pPr algn="ctr"/>
            <a:r>
              <a:rPr lang="en-IN" b="1" dirty="0">
                <a:solidFill>
                  <a:schemeClr val="accent1">
                    <a:lumMod val="20000"/>
                    <a:lumOff val="80000"/>
                  </a:schemeClr>
                </a:solidFill>
                <a:effectLst/>
                <a:ea typeface="Times New Roman" panose="02020603050405020304" pitchFamily="18" charset="0"/>
                <a:cs typeface="Mangal" panose="02040503050203030202" pitchFamily="18" charset="0"/>
              </a:rPr>
              <a:t>‘Non-Existence’ or ‘That’ existed then. There emerged  ‘Existence’. </a:t>
            </a:r>
          </a:p>
          <a:p>
            <a:pPr algn="ctr"/>
            <a:r>
              <a:rPr lang="en-IN" b="1" dirty="0">
                <a:solidFill>
                  <a:schemeClr val="accent1">
                    <a:lumMod val="20000"/>
                    <a:lumOff val="80000"/>
                  </a:schemeClr>
                </a:solidFill>
                <a:effectLst/>
                <a:ea typeface="Times New Roman" panose="02020603050405020304" pitchFamily="18" charset="0"/>
                <a:cs typeface="Mangal" panose="02040503050203030202" pitchFamily="18" charset="0"/>
              </a:rPr>
              <a:t>‘That’ created itself, and therefore, it was </a:t>
            </a:r>
            <a:r>
              <a:rPr lang="en-IN" b="1" i="1" dirty="0">
                <a:solidFill>
                  <a:schemeClr val="accent1">
                    <a:lumMod val="20000"/>
                    <a:lumOff val="80000"/>
                  </a:schemeClr>
                </a:solidFill>
                <a:effectLst/>
                <a:ea typeface="Times New Roman" panose="02020603050405020304" pitchFamily="18" charset="0"/>
                <a:cs typeface="Mangal" panose="02040503050203030202" pitchFamily="18" charset="0"/>
              </a:rPr>
              <a:t>‘</a:t>
            </a:r>
            <a:r>
              <a:rPr lang="en-IN" b="1" i="1" dirty="0" err="1">
                <a:solidFill>
                  <a:schemeClr val="accent1">
                    <a:lumMod val="20000"/>
                    <a:lumOff val="80000"/>
                  </a:schemeClr>
                </a:solidFill>
                <a:effectLst/>
                <a:ea typeface="Times New Roman" panose="02020603050405020304" pitchFamily="18" charset="0"/>
                <a:cs typeface="Mangal" panose="02040503050203030202" pitchFamily="18" charset="0"/>
              </a:rPr>
              <a:t>Sukruta</a:t>
            </a:r>
            <a:r>
              <a:rPr lang="en-IN" b="1" i="1" dirty="0">
                <a:solidFill>
                  <a:schemeClr val="accent1">
                    <a:lumMod val="20000"/>
                    <a:lumOff val="80000"/>
                  </a:schemeClr>
                </a:solidFill>
                <a:effectLst/>
                <a:ea typeface="Times New Roman" panose="02020603050405020304" pitchFamily="18" charset="0"/>
                <a:cs typeface="Mangal" panose="02040503050203030202" pitchFamily="18" charset="0"/>
              </a:rPr>
              <a:t>’</a:t>
            </a:r>
            <a:r>
              <a:rPr lang="en-IN" b="1" dirty="0">
                <a:solidFill>
                  <a:schemeClr val="accent1">
                    <a:lumMod val="20000"/>
                    <a:lumOff val="80000"/>
                  </a:schemeClr>
                </a:solidFill>
                <a:effectLst/>
                <a:ea typeface="Times New Roman" panose="02020603050405020304" pitchFamily="18" charset="0"/>
                <a:cs typeface="Mangal" panose="02040503050203030202" pitchFamily="18" charset="0"/>
              </a:rPr>
              <a:t> </a:t>
            </a:r>
          </a:p>
          <a:p>
            <a:pPr algn="ctr"/>
            <a:r>
              <a:rPr lang="en-IN" b="1" dirty="0">
                <a:solidFill>
                  <a:schemeClr val="accent1">
                    <a:lumMod val="20000"/>
                    <a:lumOff val="80000"/>
                  </a:schemeClr>
                </a:solidFill>
                <a:effectLst/>
                <a:ea typeface="Times New Roman" panose="02020603050405020304" pitchFamily="18" charset="0"/>
                <a:cs typeface="Mangal" panose="02040503050203030202" pitchFamily="18" charset="0"/>
              </a:rPr>
              <a:t>– the ‘Well-Made’. The </a:t>
            </a:r>
            <a:r>
              <a:rPr lang="en-IN" b="1" i="1" dirty="0">
                <a:solidFill>
                  <a:schemeClr val="accent1">
                    <a:lumMod val="20000"/>
                    <a:lumOff val="80000"/>
                  </a:schemeClr>
                </a:solidFill>
                <a:effectLst/>
                <a:ea typeface="Times New Roman" panose="02020603050405020304" pitchFamily="18" charset="0"/>
                <a:cs typeface="Mangal" panose="02040503050203030202" pitchFamily="18" charset="0"/>
              </a:rPr>
              <a:t>‘</a:t>
            </a:r>
            <a:r>
              <a:rPr lang="en-IN" b="1" i="1" dirty="0" err="1">
                <a:solidFill>
                  <a:schemeClr val="accent1">
                    <a:lumMod val="20000"/>
                    <a:lumOff val="80000"/>
                  </a:schemeClr>
                </a:solidFill>
                <a:effectLst/>
                <a:ea typeface="Times New Roman" panose="02020603050405020304" pitchFamily="18" charset="0"/>
                <a:cs typeface="Mangal" panose="02040503050203030202" pitchFamily="18" charset="0"/>
              </a:rPr>
              <a:t>Sukruta</a:t>
            </a:r>
            <a:r>
              <a:rPr lang="en-IN" b="1" i="1" dirty="0">
                <a:solidFill>
                  <a:schemeClr val="accent1">
                    <a:lumMod val="20000"/>
                    <a:lumOff val="80000"/>
                  </a:schemeClr>
                </a:solidFill>
                <a:effectLst/>
                <a:ea typeface="Times New Roman" panose="02020603050405020304" pitchFamily="18" charset="0"/>
                <a:cs typeface="Mangal" panose="02040503050203030202" pitchFamily="18" charset="0"/>
              </a:rPr>
              <a:t>’</a:t>
            </a:r>
            <a:r>
              <a:rPr lang="en-IN" b="1" dirty="0">
                <a:solidFill>
                  <a:schemeClr val="accent1">
                    <a:lumMod val="20000"/>
                    <a:lumOff val="80000"/>
                  </a:schemeClr>
                </a:solidFill>
                <a:effectLst/>
                <a:ea typeface="Times New Roman" panose="02020603050405020304" pitchFamily="18" charset="0"/>
                <a:cs typeface="Mangal" panose="02040503050203030202" pitchFamily="18" charset="0"/>
              </a:rPr>
              <a:t> is </a:t>
            </a:r>
            <a:r>
              <a:rPr lang="en-IN" b="1" i="1" dirty="0">
                <a:solidFill>
                  <a:schemeClr val="accent1">
                    <a:lumMod val="20000"/>
                    <a:lumOff val="80000"/>
                  </a:schemeClr>
                </a:solidFill>
                <a:effectLst/>
                <a:ea typeface="Times New Roman" panose="02020603050405020304" pitchFamily="18" charset="0"/>
                <a:cs typeface="Mangal" panose="02040503050203030202" pitchFamily="18" charset="0"/>
              </a:rPr>
              <a:t>‘Rasa’.</a:t>
            </a:r>
            <a:endParaRPr lang="en-IN" b="1" dirty="0">
              <a:solidFill>
                <a:schemeClr val="accent1">
                  <a:lumMod val="20000"/>
                  <a:lumOff val="80000"/>
                </a:schemeClr>
              </a:solidFill>
            </a:endParaRPr>
          </a:p>
        </p:txBody>
      </p:sp>
    </p:spTree>
    <p:extLst>
      <p:ext uri="{BB962C8B-B14F-4D97-AF65-F5344CB8AC3E}">
        <p14:creationId xmlns:p14="http://schemas.microsoft.com/office/powerpoint/2010/main" val="309812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4098" name="Picture 2" descr="D:\Aesthetics- Indian\Unity Among Arts\PPT Images\20171227_130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2788921"/>
            <a:ext cx="8322299" cy="4069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455" y="228600"/>
            <a:ext cx="8353511" cy="2413738"/>
          </a:xfrm>
          <a:prstGeom prst="rect">
            <a:avLst/>
          </a:prstGeom>
          <a:noFill/>
        </p:spPr>
        <p:txBody>
          <a:bodyPr wrap="square" rtlCol="0">
            <a:spAutoFit/>
          </a:bodyPr>
          <a:lstStyle/>
          <a:p>
            <a:pPr algn="ctr">
              <a:lnSpc>
                <a:spcPct val="107000"/>
              </a:lnSpc>
              <a:spcAft>
                <a:spcPts val="800"/>
              </a:spcAft>
            </a:pPr>
            <a:r>
              <a:rPr lang="en-IN" sz="2400" b="1" dirty="0">
                <a:effectLst/>
                <a:ea typeface="Calibri" panose="020F0502020204030204" pitchFamily="34" charset="0"/>
                <a:cs typeface="Mangal" panose="02040503050203030202" pitchFamily="18" charset="0"/>
              </a:rPr>
              <a:t>Art and Aesthetic Experience</a:t>
            </a:r>
            <a:endParaRPr lang="en-IN" sz="2400" dirty="0">
              <a:effectLst/>
              <a:ea typeface="Calibri" panose="020F0502020204030204" pitchFamily="34" charset="0"/>
              <a:cs typeface="Mangal" panose="02040503050203030202" pitchFamily="18" charset="0"/>
            </a:endParaRPr>
          </a:p>
          <a:p>
            <a:pPr algn="ctr">
              <a:lnSpc>
                <a:spcPct val="107000"/>
              </a:lnSpc>
              <a:spcAft>
                <a:spcPts val="800"/>
              </a:spcAft>
            </a:pPr>
            <a:r>
              <a:rPr lang="en-IN" sz="2800" dirty="0">
                <a:effectLst/>
                <a:ea typeface="Calibri" panose="020F0502020204030204" pitchFamily="34" charset="0"/>
                <a:cs typeface="Mangal" panose="02040503050203030202" pitchFamily="18" charset="0"/>
              </a:rPr>
              <a:t>Indian theories of art and aesthetics evolved along various Indian philosophical schools. Philosophical and core concepts were borrowed from these schools and adopted them with certain modifications. </a:t>
            </a:r>
          </a:p>
        </p:txBody>
      </p:sp>
    </p:spTree>
    <p:extLst>
      <p:ext uri="{BB962C8B-B14F-4D97-AF65-F5344CB8AC3E}">
        <p14:creationId xmlns:p14="http://schemas.microsoft.com/office/powerpoint/2010/main" val="148333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4098" name="Picture 2" descr="D:\Aesthetics- Indian\Unity Among Arts\PPT Images\20171227_130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2788921"/>
            <a:ext cx="8322299" cy="4069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455" y="228600"/>
            <a:ext cx="8353511" cy="2253950"/>
          </a:xfrm>
          <a:prstGeom prst="rect">
            <a:avLst/>
          </a:prstGeom>
          <a:noFill/>
        </p:spPr>
        <p:txBody>
          <a:bodyPr wrap="square" rtlCol="0">
            <a:spAutoFit/>
          </a:bodyPr>
          <a:lstStyle/>
          <a:p>
            <a:pPr algn="ctr">
              <a:lnSpc>
                <a:spcPct val="107000"/>
              </a:lnSpc>
              <a:spcAft>
                <a:spcPts val="800"/>
              </a:spcAft>
            </a:pPr>
            <a:r>
              <a:rPr lang="en-IN" sz="2400" b="1" dirty="0">
                <a:solidFill>
                  <a:schemeClr val="accent6">
                    <a:lumMod val="50000"/>
                  </a:schemeClr>
                </a:solidFill>
                <a:effectLst/>
                <a:ea typeface="Calibri" panose="020F0502020204030204" pitchFamily="34" charset="0"/>
                <a:cs typeface="Mangal" panose="02040503050203030202" pitchFamily="18" charset="0"/>
              </a:rPr>
              <a:t>In </a:t>
            </a:r>
            <a:r>
              <a:rPr lang="en-IN" sz="2400" b="1" i="1" dirty="0">
                <a:solidFill>
                  <a:schemeClr val="accent6">
                    <a:lumMod val="50000"/>
                  </a:schemeClr>
                </a:solidFill>
                <a:effectLst/>
                <a:ea typeface="Calibri" panose="020F0502020204030204" pitchFamily="34" charset="0"/>
                <a:cs typeface="Mangal" panose="02040503050203030202" pitchFamily="18" charset="0"/>
              </a:rPr>
              <a:t>Vedanta</a:t>
            </a:r>
            <a:r>
              <a:rPr lang="en-IN" sz="2400" b="1" dirty="0">
                <a:solidFill>
                  <a:schemeClr val="accent6">
                    <a:lumMod val="50000"/>
                  </a:schemeClr>
                </a:solidFill>
                <a:effectLst/>
                <a:ea typeface="Calibri" panose="020F0502020204030204" pitchFamily="34" charset="0"/>
                <a:cs typeface="Mangal" panose="02040503050203030202" pitchFamily="18" charset="0"/>
              </a:rPr>
              <a:t>,  </a:t>
            </a:r>
            <a:r>
              <a:rPr lang="en-IN" sz="2400" b="1" i="1" dirty="0">
                <a:solidFill>
                  <a:schemeClr val="accent6">
                    <a:lumMod val="50000"/>
                  </a:schemeClr>
                </a:solidFill>
                <a:effectLst/>
                <a:ea typeface="Calibri" panose="020F0502020204030204" pitchFamily="34" charset="0"/>
                <a:cs typeface="Mangal" panose="02040503050203030202" pitchFamily="18" charset="0"/>
              </a:rPr>
              <a:t>Brahman </a:t>
            </a:r>
            <a:r>
              <a:rPr lang="en-IN" sz="2400" b="1" dirty="0">
                <a:solidFill>
                  <a:schemeClr val="accent6">
                    <a:lumMod val="50000"/>
                  </a:schemeClr>
                </a:solidFill>
                <a:effectLst/>
                <a:ea typeface="Calibri" panose="020F0502020204030204" pitchFamily="34" charset="0"/>
                <a:cs typeface="Mangal" panose="02040503050203030202" pitchFamily="18" charset="0"/>
              </a:rPr>
              <a:t>– the Ultimate Truth – represents the </a:t>
            </a:r>
            <a:r>
              <a:rPr lang="en-IN" sz="2400" b="1" dirty="0">
                <a:solidFill>
                  <a:schemeClr val="accent2">
                    <a:lumMod val="50000"/>
                  </a:schemeClr>
                </a:solidFill>
                <a:effectLst/>
                <a:ea typeface="Calibri" panose="020F0502020204030204" pitchFamily="34" charset="0"/>
                <a:cs typeface="Mangal" panose="02040503050203030202" pitchFamily="18" charset="0"/>
              </a:rPr>
              <a:t>‘Inner Harmony’ </a:t>
            </a:r>
            <a:r>
              <a:rPr lang="en-IN" sz="2400" b="1" dirty="0">
                <a:solidFill>
                  <a:schemeClr val="accent6">
                    <a:lumMod val="50000"/>
                  </a:schemeClr>
                </a:solidFill>
                <a:effectLst/>
                <a:ea typeface="Calibri" panose="020F0502020204030204" pitchFamily="34" charset="0"/>
                <a:cs typeface="Mangal" panose="02040503050203030202" pitchFamily="18" charset="0"/>
              </a:rPr>
              <a:t>of the Universe.  </a:t>
            </a:r>
          </a:p>
          <a:p>
            <a:pPr algn="ctr">
              <a:lnSpc>
                <a:spcPct val="107000"/>
              </a:lnSpc>
              <a:spcAft>
                <a:spcPts val="800"/>
              </a:spcAft>
            </a:pPr>
            <a:r>
              <a:rPr lang="en-IN" sz="2400" dirty="0">
                <a:solidFill>
                  <a:srgbClr val="002060"/>
                </a:solidFill>
                <a:effectLst/>
                <a:ea typeface="Calibri" panose="020F0502020204030204" pitchFamily="34" charset="0"/>
                <a:cs typeface="Mangal" panose="02040503050203030202" pitchFamily="18" charset="0"/>
              </a:rPr>
              <a:t>Realization of </a:t>
            </a:r>
            <a:r>
              <a:rPr lang="en-IN" sz="2400" i="1" dirty="0">
                <a:solidFill>
                  <a:srgbClr val="002060"/>
                </a:solidFill>
                <a:effectLst/>
                <a:ea typeface="Calibri" panose="020F0502020204030204" pitchFamily="34" charset="0"/>
                <a:cs typeface="Mangal" panose="02040503050203030202" pitchFamily="18" charset="0"/>
              </a:rPr>
              <a:t>Brahman </a:t>
            </a:r>
            <a:r>
              <a:rPr lang="en-IN" sz="2400" dirty="0">
                <a:solidFill>
                  <a:srgbClr val="002060"/>
                </a:solidFill>
                <a:effectLst/>
                <a:ea typeface="Calibri" panose="020F0502020204030204" pitchFamily="34" charset="0"/>
                <a:cs typeface="Mangal" panose="02040503050203030202" pitchFamily="18" charset="0"/>
              </a:rPr>
              <a:t>is the realization of </a:t>
            </a:r>
            <a:r>
              <a:rPr lang="en-IN" sz="2400" dirty="0">
                <a:solidFill>
                  <a:schemeClr val="accent2">
                    <a:lumMod val="50000"/>
                  </a:schemeClr>
                </a:solidFill>
                <a:effectLst/>
                <a:ea typeface="Calibri" panose="020F0502020204030204" pitchFamily="34" charset="0"/>
                <a:cs typeface="Mangal" panose="02040503050203030202" pitchFamily="18" charset="0"/>
              </a:rPr>
              <a:t>Universal Harmony</a:t>
            </a:r>
            <a:r>
              <a:rPr lang="en-IN" sz="2400" dirty="0">
                <a:solidFill>
                  <a:srgbClr val="002060"/>
                </a:solidFill>
                <a:effectLst/>
                <a:ea typeface="Calibri" panose="020F0502020204030204" pitchFamily="34" charset="0"/>
                <a:cs typeface="Mangal" panose="02040503050203030202" pitchFamily="18" charset="0"/>
              </a:rPr>
              <a:t>. </a:t>
            </a:r>
          </a:p>
          <a:p>
            <a:pPr algn="ctr">
              <a:lnSpc>
                <a:spcPct val="107000"/>
              </a:lnSpc>
              <a:spcAft>
                <a:spcPts val="800"/>
              </a:spcAft>
            </a:pPr>
            <a:r>
              <a:rPr lang="en-IN" sz="2400" dirty="0">
                <a:solidFill>
                  <a:srgbClr val="002060"/>
                </a:solidFill>
                <a:effectLst/>
                <a:ea typeface="Calibri" panose="020F0502020204030204" pitchFamily="34" charset="0"/>
                <a:cs typeface="Mangal" panose="02040503050203030202" pitchFamily="18" charset="0"/>
              </a:rPr>
              <a:t>A metaphysical goal of every artist is to attain this state which is direct and not mediated. </a:t>
            </a:r>
          </a:p>
        </p:txBody>
      </p:sp>
    </p:spTree>
    <p:extLst>
      <p:ext uri="{BB962C8B-B14F-4D97-AF65-F5344CB8AC3E}">
        <p14:creationId xmlns:p14="http://schemas.microsoft.com/office/powerpoint/2010/main" val="217681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4098" name="Picture 2" descr="D:\Aesthetics- Indian\Unity Among Arts\PPT Images\20171227_130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2788921"/>
            <a:ext cx="8322299" cy="4069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455" y="228600"/>
            <a:ext cx="8353511" cy="2051972"/>
          </a:xfrm>
          <a:prstGeom prst="rect">
            <a:avLst/>
          </a:prstGeom>
          <a:noFill/>
        </p:spPr>
        <p:txBody>
          <a:bodyPr wrap="square" rtlCol="0">
            <a:spAutoFit/>
          </a:bodyPr>
          <a:lstStyle/>
          <a:p>
            <a:pPr>
              <a:lnSpc>
                <a:spcPct val="107000"/>
              </a:lnSpc>
              <a:spcAft>
                <a:spcPts val="800"/>
              </a:spcAft>
            </a:pPr>
            <a:r>
              <a:rPr lang="en-IN" sz="2000" dirty="0">
                <a:effectLst/>
                <a:ea typeface="Calibri" panose="020F0502020204030204" pitchFamily="34" charset="0"/>
                <a:cs typeface="Mangal" panose="02040503050203030202" pitchFamily="18" charset="0"/>
              </a:rPr>
              <a:t>As per </a:t>
            </a:r>
            <a:r>
              <a:rPr lang="en-IN" sz="2000" i="1" dirty="0">
                <a:effectLst/>
                <a:ea typeface="Calibri" panose="020F0502020204030204" pitchFamily="34" charset="0"/>
                <a:cs typeface="Mangal" panose="02040503050203030202" pitchFamily="18" charset="0"/>
              </a:rPr>
              <a:t>Vedanta</a:t>
            </a:r>
            <a:r>
              <a:rPr lang="en-IN" sz="2000" dirty="0">
                <a:effectLst/>
                <a:ea typeface="Calibri" panose="020F0502020204030204" pitchFamily="34" charset="0"/>
                <a:cs typeface="Mangal" panose="02040503050203030202" pitchFamily="18" charset="0"/>
              </a:rPr>
              <a:t>, the aim of art is to create an ideal work of art by inducing an attitude of complete detachment and try to be as close as possible to the state of </a:t>
            </a:r>
            <a:r>
              <a:rPr lang="en-IN" sz="2000" i="1" dirty="0">
                <a:effectLst/>
                <a:ea typeface="Calibri" panose="020F0502020204030204" pitchFamily="34" charset="0"/>
                <a:cs typeface="Mangal" panose="02040503050203030202" pitchFamily="18" charset="0"/>
              </a:rPr>
              <a:t>Brahman</a:t>
            </a:r>
            <a:r>
              <a:rPr lang="en-IN" sz="2000" dirty="0">
                <a:effectLst/>
                <a:ea typeface="Calibri" panose="020F0502020204030204" pitchFamily="34" charset="0"/>
                <a:cs typeface="Mangal" panose="02040503050203030202" pitchFamily="18" charset="0"/>
              </a:rPr>
              <a:t>. Therefore, the work of art should lead the artist as well as the audience to that restful bliss, realization of that harmony. Universal harmony is realized in one’s own experience and not merely intellectually apprehended (Hiriyanna 1954: 6–10). </a:t>
            </a:r>
          </a:p>
        </p:txBody>
      </p:sp>
    </p:spTree>
    <p:extLst>
      <p:ext uri="{BB962C8B-B14F-4D97-AF65-F5344CB8AC3E}">
        <p14:creationId xmlns:p14="http://schemas.microsoft.com/office/powerpoint/2010/main" val="141045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4098" name="Picture 2" descr="D:\Aesthetics- Indian\Unity Among Arts\PPT Images\20171227_130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2788921"/>
            <a:ext cx="8322299" cy="4069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455" y="228600"/>
            <a:ext cx="8353511" cy="2061077"/>
          </a:xfrm>
          <a:prstGeom prst="rect">
            <a:avLst/>
          </a:prstGeom>
          <a:noFill/>
        </p:spPr>
        <p:txBody>
          <a:bodyPr wrap="square" rtlCol="0">
            <a:spAutoFit/>
          </a:bodyPr>
          <a:lstStyle/>
          <a:p>
            <a:pPr>
              <a:lnSpc>
                <a:spcPct val="107000"/>
              </a:lnSpc>
              <a:spcAft>
                <a:spcPts val="800"/>
              </a:spcAft>
            </a:pPr>
            <a:r>
              <a:rPr lang="en-IN" b="1" dirty="0">
                <a:solidFill>
                  <a:schemeClr val="accent6">
                    <a:lumMod val="50000"/>
                  </a:schemeClr>
                </a:solidFill>
                <a:effectLst/>
                <a:ea typeface="Calibri" panose="020F0502020204030204" pitchFamily="34" charset="0"/>
                <a:cs typeface="Mangal" panose="02040503050203030202" pitchFamily="18" charset="0"/>
              </a:rPr>
              <a:t>The ultimate objective of artistic expression is to evoke a unique kind of Aesthetic Experience- take the audience into the realm of  unworldly, virtual experience.</a:t>
            </a:r>
          </a:p>
          <a:p>
            <a:pPr>
              <a:lnSpc>
                <a:spcPct val="107000"/>
              </a:lnSpc>
              <a:spcAft>
                <a:spcPts val="800"/>
              </a:spcAft>
            </a:pPr>
            <a:r>
              <a:rPr lang="en-IN" b="1" dirty="0">
                <a:solidFill>
                  <a:srgbClr val="002060"/>
                </a:solidFill>
                <a:effectLst/>
                <a:ea typeface="Calibri" panose="020F0502020204030204" pitchFamily="34" charset="0"/>
                <a:cs typeface="Mangal" panose="02040503050203030202" pitchFamily="18" charset="0"/>
              </a:rPr>
              <a:t>To achieve this artist, constructs an imaginative world that is complete in itself.  </a:t>
            </a:r>
          </a:p>
          <a:p>
            <a:pPr>
              <a:lnSpc>
                <a:spcPct val="107000"/>
              </a:lnSpc>
              <a:spcAft>
                <a:spcPts val="800"/>
              </a:spcAft>
            </a:pPr>
            <a:r>
              <a:rPr lang="en-IN" b="1" dirty="0">
                <a:solidFill>
                  <a:srgbClr val="0070C0"/>
                </a:solidFill>
                <a:effectLst/>
                <a:ea typeface="Calibri" panose="020F0502020204030204" pitchFamily="34" charset="0"/>
                <a:cs typeface="Mangal" panose="02040503050203030202" pitchFamily="18" charset="0"/>
              </a:rPr>
              <a:t>A performing artist creates an imaginary world using the artistic devices of language, poetic phrases, dialogues, rhyming words, beautiful hand gestures, and body postures.</a:t>
            </a:r>
            <a:endParaRPr lang="en-IN" sz="18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69192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4098" name="Picture 2" descr="D:\Aesthetics- Indian\Unity Among Arts\PPT Images\20171227_130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2788921"/>
            <a:ext cx="8322299" cy="4069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455" y="228600"/>
            <a:ext cx="8353511" cy="2483885"/>
          </a:xfrm>
          <a:prstGeom prst="rect">
            <a:avLst/>
          </a:prstGeom>
          <a:noFill/>
        </p:spPr>
        <p:txBody>
          <a:bodyPr wrap="square" rtlCol="0">
            <a:spAutoFit/>
          </a:bodyPr>
          <a:lstStyle/>
          <a:p>
            <a:pPr>
              <a:lnSpc>
                <a:spcPct val="107000"/>
              </a:lnSpc>
              <a:spcAft>
                <a:spcPts val="800"/>
              </a:spcAft>
            </a:pPr>
            <a:r>
              <a:rPr lang="en-IN" sz="2000" b="1" dirty="0">
                <a:solidFill>
                  <a:schemeClr val="accent6">
                    <a:lumMod val="50000"/>
                  </a:schemeClr>
                </a:solidFill>
                <a:effectLst/>
                <a:ea typeface="Calibri" panose="020F0502020204030204" pitchFamily="34" charset="0"/>
                <a:cs typeface="Mangal" panose="02040503050203030202" pitchFamily="18" charset="0"/>
              </a:rPr>
              <a:t>In painting, sculpture, and architecture, artists use the visual language of shapes, forms, colours, texture, positive and negative spaces to create meaningful reality.  </a:t>
            </a:r>
          </a:p>
          <a:p>
            <a:pPr>
              <a:lnSpc>
                <a:spcPct val="107000"/>
              </a:lnSpc>
              <a:spcAft>
                <a:spcPts val="800"/>
              </a:spcAft>
            </a:pPr>
            <a:r>
              <a:rPr lang="en-IN" sz="2000" b="1" dirty="0">
                <a:solidFill>
                  <a:srgbClr val="002060"/>
                </a:solidFill>
                <a:effectLst/>
                <a:ea typeface="Calibri" panose="020F0502020204030204" pitchFamily="34" charset="0"/>
                <a:cs typeface="Mangal" panose="02040503050203030202" pitchFamily="18" charset="0"/>
              </a:rPr>
              <a:t>The languages of creative expression require a grammar of aesthetics. This  grammar is implicitly present and followed by artists intuitively. Artists also have their own explicit grammar or canons for the language of artistic articulation. </a:t>
            </a:r>
            <a:endParaRPr lang="en-IN" sz="18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0171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Aesthetics- Indian\Unity Among Arts\PPT Images\20171227_105914 Low Contr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8" y="0"/>
            <a:ext cx="91657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7127102" y="4831805"/>
            <a:ext cx="3683060" cy="369332"/>
          </a:xfrm>
          <a:prstGeom prst="rect">
            <a:avLst/>
          </a:prstGeom>
        </p:spPr>
        <p:txBody>
          <a:bodyPr wrap="none">
            <a:spAutoFit/>
          </a:bodyPr>
          <a:lstStyle/>
          <a:p>
            <a:r>
              <a:rPr lang="en-US" b="1" dirty="0">
                <a:solidFill>
                  <a:schemeClr val="accent6">
                    <a:lumMod val="60000"/>
                    <a:lumOff val="40000"/>
                  </a:schemeClr>
                </a:solidFill>
              </a:rPr>
              <a:t>A Presentation by Dr. Vinod Vidwans</a:t>
            </a:r>
          </a:p>
        </p:txBody>
      </p:sp>
      <p:sp>
        <p:nvSpPr>
          <p:cNvPr id="5" name="Rectangle 4"/>
          <p:cNvSpPr/>
          <p:nvPr/>
        </p:nvSpPr>
        <p:spPr>
          <a:xfrm rot="16200000">
            <a:off x="-1618759" y="4808785"/>
            <a:ext cx="3636765" cy="461665"/>
          </a:xfrm>
          <a:prstGeom prst="rect">
            <a:avLst/>
          </a:prstGeom>
        </p:spPr>
        <p:txBody>
          <a:bodyPr wrap="none">
            <a:spAutoFit/>
          </a:bodyPr>
          <a:lstStyle/>
          <a:p>
            <a:r>
              <a:rPr lang="en-US" sz="2400" b="1" dirty="0">
                <a:solidFill>
                  <a:schemeClr val="accent2">
                    <a:lumMod val="60000"/>
                    <a:lumOff val="40000"/>
                  </a:schemeClr>
                </a:solidFill>
              </a:rPr>
              <a:t>AI, Hindu Arts &amp; Aesthetics</a:t>
            </a:r>
          </a:p>
        </p:txBody>
      </p:sp>
      <p:pic>
        <p:nvPicPr>
          <p:cNvPr id="4098" name="Picture 2" descr="D:\Aesthetics- Indian\Unity Among Arts\PPT Images\20171227_130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67" y="4065301"/>
            <a:ext cx="8322299" cy="2792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0455" y="228600"/>
            <a:ext cx="8353511" cy="3451714"/>
          </a:xfrm>
          <a:prstGeom prst="rect">
            <a:avLst/>
          </a:prstGeom>
          <a:noFill/>
        </p:spPr>
        <p:txBody>
          <a:bodyPr wrap="square" rtlCol="0">
            <a:spAutoFit/>
          </a:bodyPr>
          <a:lstStyle/>
          <a:p>
            <a:pPr algn="ctr">
              <a:lnSpc>
                <a:spcPct val="107000"/>
              </a:lnSpc>
              <a:spcAft>
                <a:spcPts val="800"/>
              </a:spcAft>
            </a:pPr>
            <a:r>
              <a:rPr lang="en-IN" b="1" dirty="0">
                <a:solidFill>
                  <a:schemeClr val="accent2">
                    <a:lumMod val="50000"/>
                  </a:schemeClr>
                </a:solidFill>
                <a:effectLst/>
                <a:ea typeface="Calibri" panose="020F0502020204030204" pitchFamily="34" charset="0"/>
                <a:cs typeface="Mangal" panose="02040503050203030202" pitchFamily="18" charset="0"/>
              </a:rPr>
              <a:t>Art as Computation</a:t>
            </a:r>
          </a:p>
          <a:p>
            <a:pPr algn="just">
              <a:lnSpc>
                <a:spcPct val="107000"/>
              </a:lnSpc>
              <a:spcAft>
                <a:spcPts val="800"/>
              </a:spcAft>
            </a:pPr>
            <a:r>
              <a:rPr lang="en-IN" b="1" dirty="0">
                <a:solidFill>
                  <a:schemeClr val="accent6">
                    <a:lumMod val="50000"/>
                  </a:schemeClr>
                </a:solidFill>
                <a:effectLst/>
                <a:ea typeface="Calibri" panose="020F0502020204030204" pitchFamily="34" charset="0"/>
                <a:cs typeface="Mangal" panose="02040503050203030202" pitchFamily="18" charset="0"/>
              </a:rPr>
              <a:t>Art</a:t>
            </a:r>
            <a:r>
              <a:rPr lang="en-IN" b="1" dirty="0">
                <a:solidFill>
                  <a:schemeClr val="accent6">
                    <a:lumMod val="50000"/>
                  </a:schemeClr>
                </a:solidFill>
                <a:ea typeface="Calibri" panose="020F0502020204030204" pitchFamily="34" charset="0"/>
                <a:cs typeface="Mangal" panose="02040503050203030202" pitchFamily="18" charset="0"/>
              </a:rPr>
              <a:t> </a:t>
            </a:r>
            <a:r>
              <a:rPr lang="en-IN" b="1" dirty="0">
                <a:solidFill>
                  <a:schemeClr val="accent6">
                    <a:lumMod val="50000"/>
                  </a:schemeClr>
                </a:solidFill>
                <a:effectLst/>
                <a:ea typeface="Calibri" panose="020F0502020204030204" pitchFamily="34" charset="0"/>
                <a:cs typeface="Mangal" panose="02040503050203030202" pitchFamily="18" charset="0"/>
              </a:rPr>
              <a:t>is an act of creating, expressing, and making. Art is a presentation and</a:t>
            </a:r>
          </a:p>
          <a:p>
            <a:pPr algn="just">
              <a:lnSpc>
                <a:spcPct val="107000"/>
              </a:lnSpc>
              <a:spcAft>
                <a:spcPts val="800"/>
              </a:spcAft>
            </a:pPr>
            <a:r>
              <a:rPr lang="en-IN" b="1" dirty="0">
                <a:solidFill>
                  <a:schemeClr val="accent6">
                    <a:lumMod val="50000"/>
                  </a:schemeClr>
                </a:solidFill>
                <a:effectLst/>
                <a:ea typeface="Calibri" panose="020F0502020204030204" pitchFamily="34" charset="0"/>
                <a:cs typeface="Mangal" panose="02040503050203030202" pitchFamily="18" charset="0"/>
              </a:rPr>
              <a:t>representation of ideas, thoughts, feelings, and experiences.</a:t>
            </a:r>
          </a:p>
          <a:p>
            <a:pPr algn="just">
              <a:lnSpc>
                <a:spcPct val="107000"/>
              </a:lnSpc>
              <a:spcAft>
                <a:spcPts val="800"/>
              </a:spcAft>
            </a:pPr>
            <a:r>
              <a:rPr lang="en-IN" b="1" dirty="0">
                <a:solidFill>
                  <a:srgbClr val="7030A0"/>
                </a:solidFill>
                <a:effectLst/>
                <a:ea typeface="Calibri" panose="020F0502020204030204" pitchFamily="34" charset="0"/>
                <a:cs typeface="Mangal" panose="02040503050203030202" pitchFamily="18" charset="0"/>
              </a:rPr>
              <a:t>The word for art in Indian tradition is </a:t>
            </a:r>
            <a:r>
              <a:rPr lang="mr-IN" b="1" dirty="0">
                <a:solidFill>
                  <a:srgbClr val="7030A0"/>
                </a:solidFill>
                <a:effectLst/>
                <a:ea typeface="Calibri" panose="020F0502020204030204" pitchFamily="34" charset="0"/>
                <a:cs typeface="Mangal" panose="02040503050203030202" pitchFamily="18" charset="0"/>
              </a:rPr>
              <a:t>कला</a:t>
            </a:r>
            <a:r>
              <a:rPr lang="en-IN" b="1" dirty="0">
                <a:solidFill>
                  <a:srgbClr val="7030A0"/>
                </a:solidFill>
                <a:effectLst/>
                <a:ea typeface="Calibri" panose="020F0502020204030204" pitchFamily="34" charset="0"/>
                <a:cs typeface="Mangal" panose="02040503050203030202" pitchFamily="18" charset="0"/>
              </a:rPr>
              <a:t>. It is etymologically derived from the root ‘</a:t>
            </a:r>
            <a:r>
              <a:rPr lang="en-IN" b="1" i="1" dirty="0">
                <a:solidFill>
                  <a:srgbClr val="7030A0"/>
                </a:solidFill>
                <a:effectLst/>
                <a:ea typeface="Calibri" panose="020F0502020204030204" pitchFamily="34" charset="0"/>
                <a:cs typeface="Mangal" panose="02040503050203030202" pitchFamily="18" charset="0"/>
              </a:rPr>
              <a:t>kal’  </a:t>
            </a:r>
            <a:r>
              <a:rPr lang="en-IN" b="1" dirty="0">
                <a:solidFill>
                  <a:srgbClr val="7030A0"/>
                </a:solidFill>
                <a:effectLst/>
                <a:ea typeface="Calibri" panose="020F0502020204030204" pitchFamily="34" charset="0"/>
                <a:cs typeface="Mangal" panose="02040503050203030202" pitchFamily="18" charset="0"/>
              </a:rPr>
              <a:t>which means counting, calculating, or computation. It also means to do, to make, to accomplish, to observe, to perceive, to recognize, or to take notice.  </a:t>
            </a:r>
          </a:p>
          <a:p>
            <a:pPr algn="just">
              <a:lnSpc>
                <a:spcPct val="107000"/>
              </a:lnSpc>
              <a:spcAft>
                <a:spcPts val="800"/>
              </a:spcAft>
            </a:pPr>
            <a:r>
              <a:rPr lang="en-IN" b="1" dirty="0">
                <a:solidFill>
                  <a:srgbClr val="0070C0"/>
                </a:solidFill>
                <a:effectLst/>
                <a:ea typeface="Calibri" panose="020F0502020204030204" pitchFamily="34" charset="0"/>
                <a:cs typeface="Mangal" panose="02040503050203030202" pitchFamily="18" charset="0"/>
              </a:rPr>
              <a:t>The word ‘</a:t>
            </a:r>
            <a:r>
              <a:rPr lang="mr-IN" b="1" dirty="0" err="1">
                <a:solidFill>
                  <a:srgbClr val="0070C0"/>
                </a:solidFill>
                <a:effectLst/>
                <a:ea typeface="Calibri" panose="020F0502020204030204" pitchFamily="34" charset="0"/>
                <a:cs typeface="Mangal" panose="02040503050203030202" pitchFamily="18" charset="0"/>
              </a:rPr>
              <a:t>कल्</a:t>
            </a:r>
            <a:r>
              <a:rPr lang="en-IN" b="1" i="1" dirty="0">
                <a:solidFill>
                  <a:srgbClr val="0070C0"/>
                </a:solidFill>
                <a:effectLst/>
                <a:ea typeface="Calibri" panose="020F0502020204030204" pitchFamily="34" charset="0"/>
                <a:cs typeface="Mangal" panose="02040503050203030202" pitchFamily="18" charset="0"/>
              </a:rPr>
              <a:t>’ </a:t>
            </a:r>
            <a:r>
              <a:rPr lang="en-IN" b="1" dirty="0">
                <a:solidFill>
                  <a:srgbClr val="0070C0"/>
                </a:solidFill>
                <a:effectLst/>
                <a:ea typeface="Calibri" panose="020F0502020204030204" pitchFamily="34" charset="0"/>
                <a:cs typeface="Mangal" panose="02040503050203030202" pitchFamily="18" charset="0"/>
              </a:rPr>
              <a:t>thus covers larger set of activities. Artistic activity involves creative perception and calculation for visualization and articulation respectively. This etymological meaning of the word ‘</a:t>
            </a:r>
            <a:r>
              <a:rPr lang="mr-IN" b="1" dirty="0" err="1">
                <a:solidFill>
                  <a:srgbClr val="0070C0"/>
                </a:solidFill>
                <a:effectLst/>
                <a:ea typeface="Calibri" panose="020F0502020204030204" pitchFamily="34" charset="0"/>
                <a:cs typeface="Mangal" panose="02040503050203030202" pitchFamily="18" charset="0"/>
              </a:rPr>
              <a:t>कल्</a:t>
            </a:r>
            <a:r>
              <a:rPr lang="en-IN" b="1" i="1" dirty="0">
                <a:solidFill>
                  <a:srgbClr val="0070C0"/>
                </a:solidFill>
                <a:effectLst/>
                <a:ea typeface="Calibri" panose="020F0502020204030204" pitchFamily="34" charset="0"/>
                <a:cs typeface="Mangal" panose="02040503050203030202" pitchFamily="18" charset="0"/>
              </a:rPr>
              <a:t>’ </a:t>
            </a:r>
            <a:r>
              <a:rPr lang="en-IN" b="1" dirty="0">
                <a:solidFill>
                  <a:srgbClr val="0070C0"/>
                </a:solidFill>
                <a:effectLst/>
                <a:ea typeface="Calibri" panose="020F0502020204030204" pitchFamily="34" charset="0"/>
                <a:cs typeface="Mangal" panose="02040503050203030202" pitchFamily="18" charset="0"/>
              </a:rPr>
              <a:t>i.e., to calculate or measure led to further exposition and development of quantitative standards for artistic practices in India.</a:t>
            </a:r>
            <a:endParaRPr lang="en-IN" sz="18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6409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1913</Words>
  <Application>Microsoft Office PowerPoint</Application>
  <PresentationFormat>On-screen Show (4:3)</PresentationFormat>
  <Paragraphs>213</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Kokila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Vinod Vidwans</cp:lastModifiedBy>
  <cp:revision>189</cp:revision>
  <dcterms:created xsi:type="dcterms:W3CDTF">2006-08-16T00:00:00Z</dcterms:created>
  <dcterms:modified xsi:type="dcterms:W3CDTF">2021-08-12T07:10:04Z</dcterms:modified>
</cp:coreProperties>
</file>