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27" r:id="rId3"/>
    <p:sldId id="328" r:id="rId4"/>
    <p:sldId id="279" r:id="rId5"/>
    <p:sldId id="307" r:id="rId6"/>
    <p:sldId id="308" r:id="rId7"/>
    <p:sldId id="309" r:id="rId8"/>
    <p:sldId id="311" r:id="rId9"/>
    <p:sldId id="314" r:id="rId10"/>
    <p:sldId id="281" r:id="rId11"/>
    <p:sldId id="302" r:id="rId12"/>
    <p:sldId id="318" r:id="rId13"/>
    <p:sldId id="320" r:id="rId14"/>
    <p:sldId id="301" r:id="rId15"/>
    <p:sldId id="282" r:id="rId16"/>
    <p:sldId id="283" r:id="rId17"/>
    <p:sldId id="313" r:id="rId18"/>
    <p:sldId id="284" r:id="rId19"/>
    <p:sldId id="312" r:id="rId20"/>
    <p:sldId id="321" r:id="rId21"/>
    <p:sldId id="285" r:id="rId22"/>
    <p:sldId id="286" r:id="rId23"/>
    <p:sldId id="297" r:id="rId24"/>
    <p:sldId id="287" r:id="rId25"/>
    <p:sldId id="316" r:id="rId26"/>
    <p:sldId id="315" r:id="rId27"/>
    <p:sldId id="317" r:id="rId28"/>
    <p:sldId id="323" r:id="rId29"/>
    <p:sldId id="322" r:id="rId30"/>
    <p:sldId id="324" r:id="rId31"/>
    <p:sldId id="291" r:id="rId32"/>
    <p:sldId id="329" r:id="rId33"/>
    <p:sldId id="292" r:id="rId34"/>
    <p:sldId id="296" r:id="rId35"/>
    <p:sldId id="33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1C4FD-D166-4623-811C-5983CDC84474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BD878-F40D-4CD4-9A41-B9BB0DA4C2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D878-F40D-4CD4-9A41-B9BB0DA4C2F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4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D878-F40D-4CD4-9A41-B9BB0DA4C2F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7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33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9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0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8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1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49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1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6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6825-3364-4EC8-B48E-E28E4930F76F}" type="datetimeFigureOut">
              <a:rPr lang="en-US" smtClean="0"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9C41-7C68-40E3-8A95-0DC323FE88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0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microsoft.com/office/2007/relationships/hdphoto" Target="../media/hdphoto3.wdp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3.png"/><Relationship Id="rId4" Type="http://schemas.openxmlformats.org/officeDocument/2006/relationships/image" Target="../media/image20.jpeg"/><Relationship Id="rId9" Type="http://schemas.microsoft.com/office/2007/relationships/hdphoto" Target="../media/hdphoto4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1473" y="1828800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pPr algn="ctr"/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1875" y="6328505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59504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All the seven swaras and twenty two shrutis </a:t>
            </a:r>
          </a:p>
          <a:p>
            <a:r>
              <a:rPr lang="en-US" sz="2400" b="1" dirty="0"/>
              <a:t>can be </a:t>
            </a:r>
            <a:r>
              <a:rPr lang="en-US" sz="2400" b="1" dirty="0" smtClean="0"/>
              <a:t>generated by </a:t>
            </a:r>
            <a:r>
              <a:rPr lang="en-US" sz="2400" b="1" dirty="0" smtClean="0">
                <a:solidFill>
                  <a:srgbClr val="7030A0"/>
                </a:solidFill>
              </a:rPr>
              <a:t>Chakriya Nyaya Method </a:t>
            </a:r>
          </a:p>
          <a:p>
            <a:r>
              <a:rPr lang="en-US" sz="2400" b="1" dirty="0" smtClean="0"/>
              <a:t>as </a:t>
            </a:r>
            <a:r>
              <a:rPr lang="en-US" sz="2400" b="1" dirty="0" smtClean="0"/>
              <a:t>shown-</a:t>
            </a:r>
            <a:endParaRPr lang="en-US" sz="2400" dirty="0"/>
          </a:p>
          <a:p>
            <a:endParaRPr lang="en-US" sz="2400" b="1" dirty="0" smtClean="0">
              <a:solidFill>
                <a:srgbClr val="7030A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Shadja-Madhyama </a:t>
            </a:r>
            <a:r>
              <a:rPr lang="en-US" sz="2400" b="1" dirty="0">
                <a:solidFill>
                  <a:srgbClr val="7030A0"/>
                </a:solidFill>
              </a:rPr>
              <a:t>Bhava (Cycle of Fourth)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Shadja-Panchama Bhava (Cycle of </a:t>
            </a:r>
            <a:r>
              <a:rPr lang="en-US" sz="2400" b="1" dirty="0" smtClean="0">
                <a:solidFill>
                  <a:srgbClr val="7030A0"/>
                </a:solidFill>
              </a:rPr>
              <a:t>Fifth)</a:t>
            </a:r>
            <a:endParaRPr lang="en-US" sz="2400" b="1" dirty="0" smtClean="0"/>
          </a:p>
        </p:txBody>
      </p:sp>
      <p:pic>
        <p:nvPicPr>
          <p:cNvPr id="9" name="Picture 2" descr="D:\Data 2012-13-14-15-16-17\Shruti Research\IGNCA Data\Final Swara Sthapana\Swara Mandala Chakra\Swara Mandala Bas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6709" y="473400"/>
            <a:ext cx="257918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59504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All the seven swaras and twenty two shrutis </a:t>
            </a:r>
          </a:p>
          <a:p>
            <a:r>
              <a:rPr lang="en-US" sz="2400" b="1" dirty="0"/>
              <a:t>can be generated by </a:t>
            </a:r>
            <a:r>
              <a:rPr lang="en-US" sz="2400" b="1" dirty="0">
                <a:solidFill>
                  <a:srgbClr val="7030A0"/>
                </a:solidFill>
              </a:rPr>
              <a:t>Chakriya Nyaya Method </a:t>
            </a:r>
          </a:p>
          <a:p>
            <a:r>
              <a:rPr lang="en-US" sz="2400" b="1" dirty="0"/>
              <a:t>as </a:t>
            </a:r>
            <a:r>
              <a:rPr lang="en-US" sz="2400" b="1" dirty="0" smtClean="0"/>
              <a:t>shown-</a:t>
            </a:r>
            <a:endParaRPr lang="en-US" sz="2400" dirty="0"/>
          </a:p>
          <a:p>
            <a:endParaRPr lang="en-US" sz="2400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Shadja-Madhyama Bhava (Cycle of Fourth)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Shadja-Panchama Bhava (Cycle of Fifth)</a:t>
            </a:r>
          </a:p>
        </p:txBody>
      </p:sp>
      <p:pic>
        <p:nvPicPr>
          <p:cNvPr id="8" name="Picture 2" descr="D:\Data 2012-13-14-15-16-17\Shruti Research\IGNCA Data\Final Swara Sthapana\Swara Mandala Chakra\Swara Mandala Bas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6709" y="501107"/>
            <a:ext cx="2579183" cy="44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4961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This method is </a:t>
            </a:r>
            <a:r>
              <a:rPr lang="en-US" sz="3200" b="1" dirty="0" smtClean="0"/>
              <a:t>also called 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`Swara-Mandala Sadhanam’</a:t>
            </a:r>
            <a:endParaRPr lang="en-US" dirty="0"/>
          </a:p>
        </p:txBody>
      </p:sp>
      <p:pic>
        <p:nvPicPr>
          <p:cNvPr id="8" name="Picture 2" descr="D:\Data 2012-13-14-15-16-17\Shruti Research\IGNCA Data\Final Swara Sthapana\Swara Mandala Chakra\Swara Mandala Bas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6709" y="501107"/>
            <a:ext cx="2579183" cy="44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399" y="5105400"/>
            <a:ext cx="4612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-IN" b="1" dirty="0"/>
              <a:t>अथद्वौ ग्रामौ षड्जग्रामो मध्यमग्रामश्चेति| </a:t>
            </a:r>
            <a:endParaRPr lang="en-US" b="1" dirty="0"/>
          </a:p>
          <a:p>
            <a:r>
              <a:rPr lang="sa-IN" b="1" dirty="0"/>
              <a:t>अत्राश्रिता द्वाविंशतिश्रुतयः स्वरमण्डलसाधिताः| </a:t>
            </a:r>
            <a:endParaRPr lang="en-US" b="1" dirty="0"/>
          </a:p>
          <a:p>
            <a:r>
              <a:rPr lang="en-US" dirty="0"/>
              <a:t>[Bharata’s </a:t>
            </a:r>
            <a:r>
              <a:rPr lang="en-US" dirty="0" smtClean="0"/>
              <a:t>Natyashastra]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4961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This method is </a:t>
            </a:r>
            <a:r>
              <a:rPr lang="en-US" sz="3200" b="1" dirty="0" smtClean="0"/>
              <a:t>also called 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7030A0"/>
                </a:solidFill>
              </a:rPr>
              <a:t>`Swara-Mandala Sadhanam’</a:t>
            </a:r>
            <a:endParaRPr lang="en-US" dirty="0"/>
          </a:p>
        </p:txBody>
      </p:sp>
      <p:pic>
        <p:nvPicPr>
          <p:cNvPr id="8" name="Picture 2" descr="D:\Data 2012-13-14-15-16-17\Shruti Research\IGNCA Data\Final Swara Sthapana\Swara Mandala Chakra\Swara Mandala Bas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96709" y="501107"/>
            <a:ext cx="2579183" cy="44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399" y="5105400"/>
            <a:ext cx="5537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a-IN" b="1" dirty="0"/>
              <a:t>तत एव स्थानान्तरे स्वरमंडलत्वमिति चक्रमुच्यते| </a:t>
            </a:r>
            <a:endParaRPr lang="en-US" b="1" dirty="0" smtClean="0"/>
          </a:p>
          <a:p>
            <a:r>
              <a:rPr lang="sa-IN" b="1" dirty="0" smtClean="0"/>
              <a:t>तच्च </a:t>
            </a:r>
            <a:r>
              <a:rPr lang="sa-IN" b="1" dirty="0"/>
              <a:t>परिमंडलं आंगिरसकाश्यपादिभिः मुनिभिः दर्शितम् |</a:t>
            </a:r>
            <a:r>
              <a:rPr lang="en-US" b="1" dirty="0"/>
              <a:t> 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/>
              <a:t>Abhinavagupta in Bharata, p. 19].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6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67169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`</a:t>
            </a:r>
            <a:r>
              <a:rPr lang="en-US" sz="3200" b="1" dirty="0">
                <a:solidFill>
                  <a:srgbClr val="7030A0"/>
                </a:solidFill>
              </a:rPr>
              <a:t>Swara-Mandala Sadhanam</a:t>
            </a:r>
            <a:r>
              <a:rPr lang="en-US" sz="3200" b="1" dirty="0" smtClean="0">
                <a:solidFill>
                  <a:srgbClr val="7030A0"/>
                </a:solidFill>
              </a:rPr>
              <a:t>’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This Method was known to the ancient sages </a:t>
            </a:r>
          </a:p>
          <a:p>
            <a:r>
              <a:rPr lang="en-US" sz="2400" b="1" dirty="0" smtClean="0"/>
              <a:t>such as  Aangirasa and Kashyapa.  Abhinava Gupta </a:t>
            </a:r>
          </a:p>
          <a:p>
            <a:r>
              <a:rPr lang="en-US" sz="2400" b="1" dirty="0" smtClean="0"/>
              <a:t>has described this method in his commentary on</a:t>
            </a:r>
          </a:p>
          <a:p>
            <a:r>
              <a:rPr lang="en-US" sz="2400" b="1" dirty="0" smtClean="0"/>
              <a:t>Bharata’s Natyashastra.</a:t>
            </a:r>
            <a:endParaRPr lang="en-US" dirty="0"/>
          </a:p>
        </p:txBody>
      </p:sp>
      <p:pic>
        <p:nvPicPr>
          <p:cNvPr id="8" name="Picture 2" descr="D:\Data 2012-13-14-15-16-17\Shruti Research\IGNCA Data\Final Swara Sthapana\Swara Mandala Chakra\Swara Mandala Base 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818"/>
            <a:ext cx="4437707" cy="2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59536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Ancient Greek </a:t>
            </a:r>
            <a:r>
              <a:rPr lang="en-US" sz="3200" b="1" dirty="0"/>
              <a:t>and </a:t>
            </a:r>
            <a:r>
              <a:rPr lang="en-US" sz="3200" b="1" dirty="0" smtClean="0"/>
              <a:t>Indian cultures</a:t>
            </a:r>
          </a:p>
          <a:p>
            <a:r>
              <a:rPr lang="en-US" sz="2400" b="1" dirty="0" smtClean="0"/>
              <a:t>Both were aware about the method of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`Swara-mandala Sadhanam’</a:t>
            </a:r>
          </a:p>
          <a:p>
            <a:r>
              <a:rPr lang="en-US" sz="2400" b="1" dirty="0"/>
              <a:t>i</a:t>
            </a:r>
            <a:r>
              <a:rPr lang="en-US" sz="2400" b="1" dirty="0" smtClean="0"/>
              <a:t>n their own ways as discussed earlier</a:t>
            </a:r>
            <a:r>
              <a:rPr lang="en-US" sz="2400" b="1" dirty="0" smtClean="0"/>
              <a:t>. It was </a:t>
            </a:r>
          </a:p>
          <a:p>
            <a:r>
              <a:rPr lang="en-US" sz="2400" b="1" dirty="0" smtClean="0"/>
              <a:t>known as the method of the </a:t>
            </a:r>
            <a:r>
              <a:rPr lang="en-US" sz="2400" b="1" dirty="0" smtClean="0">
                <a:solidFill>
                  <a:srgbClr val="7030A0"/>
                </a:solidFill>
              </a:rPr>
              <a:t>`Cycle of Fifth’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9" name="Picture 2" descr="D:\Data 2012-13-14-15-16-17\Shruti Research\IGNCA Data\Final Swara Sthapana\Swara Mandala Chakra\Swara Mandala Base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437707" cy="2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7106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Pythagoras, </a:t>
            </a:r>
            <a:r>
              <a:rPr lang="en-US" sz="3200" b="1" dirty="0" smtClean="0"/>
              <a:t>a </a:t>
            </a:r>
            <a:r>
              <a:rPr lang="en-US" sz="3200" b="1" dirty="0" smtClean="0"/>
              <a:t>famous Mathematician </a:t>
            </a:r>
          </a:p>
          <a:p>
            <a:r>
              <a:rPr lang="en-US" sz="3200" b="1" dirty="0" smtClean="0"/>
              <a:t>and Musician, attempted to generate </a:t>
            </a:r>
          </a:p>
          <a:p>
            <a:r>
              <a:rPr lang="en-US" sz="3200" b="1" dirty="0" smtClean="0"/>
              <a:t>musical </a:t>
            </a:r>
            <a:r>
              <a:rPr lang="en-US" sz="3200" b="1" dirty="0" smtClean="0"/>
              <a:t>notes by applying the  </a:t>
            </a:r>
          </a:p>
          <a:p>
            <a:r>
              <a:rPr lang="en-US" sz="3200" b="1" dirty="0" smtClean="0"/>
              <a:t>method </a:t>
            </a:r>
            <a:r>
              <a:rPr lang="en-US" sz="3200" b="1" dirty="0" smtClean="0"/>
              <a:t>of the Cycle </a:t>
            </a:r>
            <a:r>
              <a:rPr lang="en-US" sz="3200" b="1" dirty="0"/>
              <a:t>of </a:t>
            </a:r>
            <a:r>
              <a:rPr lang="en-US" sz="3200" b="1" dirty="0" smtClean="0"/>
              <a:t>Fifth and </a:t>
            </a:r>
          </a:p>
          <a:p>
            <a:r>
              <a:rPr lang="en-US" sz="3200" b="1" dirty="0" smtClean="0"/>
              <a:t>The Cycle of Fourth</a:t>
            </a:r>
            <a:endParaRPr lang="en-US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0" name="Picture 3" descr="D:\Data 2012-13-14-15-16-17-18\Shruti Research\Bharat Veena\Lucknow Presentation\Pythagorean Comm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1739"/>
            <a:ext cx="4448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4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7998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 Pythagorean Mathematical Method,</a:t>
            </a:r>
          </a:p>
          <a:p>
            <a:r>
              <a:rPr lang="en-US" sz="3200" b="1" dirty="0" smtClean="0"/>
              <a:t>Cycle </a:t>
            </a:r>
            <a:r>
              <a:rPr lang="en-US" sz="3200" b="1" dirty="0"/>
              <a:t>of </a:t>
            </a:r>
            <a:r>
              <a:rPr lang="en-US" sz="3200" b="1" dirty="0" smtClean="0"/>
              <a:t>Fifth and The Cycle of Fourth</a:t>
            </a:r>
          </a:p>
          <a:p>
            <a:r>
              <a:rPr lang="en-US" sz="3200" b="1" dirty="0" smtClean="0"/>
              <a:t>never converge to Higher Sa. This is </a:t>
            </a:r>
          </a:p>
          <a:p>
            <a:r>
              <a:rPr lang="en-US" sz="3200" b="1" dirty="0"/>
              <a:t>k</a:t>
            </a:r>
            <a:r>
              <a:rPr lang="en-US" sz="3200" b="1" dirty="0" smtClean="0"/>
              <a:t>nown as </a:t>
            </a:r>
            <a:r>
              <a:rPr lang="en-US" sz="3200" b="1" dirty="0" smtClean="0">
                <a:solidFill>
                  <a:srgbClr val="7030A0"/>
                </a:solidFill>
              </a:rPr>
              <a:t>Pythagorean Comma(Error)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0" name="Picture 3" descr="D:\Data 2012-13-14-15-16-17-18\Shruti Research\Bharat Veena\Lucknow Presentation\Pythagorean Comma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1739"/>
            <a:ext cx="4448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49389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Bharata’s </a:t>
            </a:r>
            <a:r>
              <a:rPr lang="en-US" sz="3200" b="1" dirty="0"/>
              <a:t>Approach was </a:t>
            </a:r>
            <a:r>
              <a:rPr lang="en-US" sz="3200" b="1" dirty="0" smtClean="0"/>
              <a:t>experiential:</a:t>
            </a:r>
          </a:p>
          <a:p>
            <a:r>
              <a:rPr lang="en-US" sz="3200" b="1" dirty="0" smtClean="0"/>
              <a:t>Cycle </a:t>
            </a:r>
            <a:r>
              <a:rPr lang="en-US" sz="3200" b="1" dirty="0"/>
              <a:t>of Fifth </a:t>
            </a:r>
            <a:r>
              <a:rPr lang="en-US" sz="3200" b="1" dirty="0" smtClean="0"/>
              <a:t>and Fourth judged </a:t>
            </a:r>
            <a:r>
              <a:rPr lang="en-US" sz="3200" b="1" dirty="0"/>
              <a:t>by </a:t>
            </a:r>
            <a:endParaRPr lang="en-US" sz="3200" b="1" dirty="0" smtClean="0"/>
          </a:p>
          <a:p>
            <a:r>
              <a:rPr lang="en-US" sz="3200" b="1" dirty="0" smtClean="0"/>
              <a:t>musical </a:t>
            </a:r>
            <a:r>
              <a:rPr lang="en-US" sz="3200" b="1" dirty="0"/>
              <a:t>ear </a:t>
            </a:r>
            <a:r>
              <a:rPr lang="en-US" sz="3200" b="1" dirty="0" smtClean="0"/>
              <a:t>eliminates </a:t>
            </a:r>
            <a:r>
              <a:rPr lang="en-US" sz="3200" b="1" dirty="0"/>
              <a:t>the </a:t>
            </a:r>
            <a:endParaRPr lang="en-US" sz="3200" b="1" dirty="0" smtClean="0"/>
          </a:p>
          <a:p>
            <a:r>
              <a:rPr lang="en-US" sz="3200" b="1" dirty="0" smtClean="0"/>
              <a:t>Pythagorean </a:t>
            </a:r>
            <a:r>
              <a:rPr lang="en-US" sz="3200" b="1" dirty="0"/>
              <a:t>Comma </a:t>
            </a:r>
            <a:r>
              <a:rPr lang="en-US" sz="3200" b="1" dirty="0" smtClean="0"/>
              <a:t>(</a:t>
            </a:r>
            <a:r>
              <a:rPr lang="en-US" sz="3200" b="1" dirty="0"/>
              <a:t>Error</a:t>
            </a:r>
            <a:r>
              <a:rPr lang="en-US" sz="3200" b="1" dirty="0" smtClean="0"/>
              <a:t>)</a:t>
            </a:r>
            <a:endParaRPr lang="en-US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9" name="Picture 2" descr="D:\Data 2012-13-14-15-16-17\Shruti Research\IGNCA Data\Final Swara Sthapana\Swara Mandala Chakra\Swara Mandala Base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818"/>
            <a:ext cx="4437707" cy="2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70895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Musical experience comprises of</a:t>
            </a:r>
          </a:p>
          <a:p>
            <a:r>
              <a:rPr lang="en-US" sz="3200" b="1" dirty="0" smtClean="0"/>
              <a:t>physical tones &amp; </a:t>
            </a:r>
            <a:r>
              <a:rPr lang="en-US" sz="3200" b="1" dirty="0"/>
              <a:t>Subjective </a:t>
            </a:r>
            <a:r>
              <a:rPr lang="en-US" sz="3200" b="1" dirty="0" smtClean="0"/>
              <a:t>Tones </a:t>
            </a:r>
          </a:p>
          <a:p>
            <a:r>
              <a:rPr lang="en-US" sz="3200" b="1" dirty="0" smtClean="0"/>
              <a:t>made of </a:t>
            </a:r>
            <a:r>
              <a:rPr lang="en-US" sz="3200" b="1" dirty="0" smtClean="0">
                <a:solidFill>
                  <a:srgbClr val="7030A0"/>
                </a:solidFill>
              </a:rPr>
              <a:t>Aural Harmonics </a:t>
            </a:r>
            <a:r>
              <a:rPr lang="en-US" sz="3200" b="1" dirty="0" smtClean="0"/>
              <a:t>and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Combination Tones </a:t>
            </a:r>
            <a:r>
              <a:rPr lang="en-US" sz="3200" b="1" dirty="0" smtClean="0"/>
              <a:t>(Summation Tones</a:t>
            </a:r>
          </a:p>
          <a:p>
            <a:r>
              <a:rPr lang="en-US" sz="3200" b="1" dirty="0" smtClean="0"/>
              <a:t>and Difference Tones together)</a:t>
            </a:r>
            <a:endParaRPr lang="en-US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9" name="Picture 2" descr="D:\Data 2012-13-14-15-16-17\Shruti Research\IGNCA Data\Final Swara Sthapana\Swara Mandala Chakra\Swara Mandala Base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818"/>
            <a:ext cx="4437707" cy="2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4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057400"/>
            <a:ext cx="642278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Bharat Veena is a new musical instrument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ased on  the 2000 years old theory of</a:t>
            </a:r>
          </a:p>
          <a:p>
            <a:r>
              <a:rPr lang="en-US" sz="2800" b="1" dirty="0" smtClean="0"/>
              <a:t>Shruti (Microtones) from Bharata’s 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Natyashastra</a:t>
            </a:r>
            <a:r>
              <a:rPr lang="en-US" sz="2800" b="1" dirty="0" smtClean="0"/>
              <a:t> and </a:t>
            </a:r>
            <a:r>
              <a:rPr lang="en-US" sz="2800" b="1" dirty="0" smtClean="0">
                <a:solidFill>
                  <a:srgbClr val="7030A0"/>
                </a:solidFill>
              </a:rPr>
              <a:t>Sangita Ratnakara </a:t>
            </a:r>
            <a:r>
              <a:rPr lang="en-US" sz="2800" b="1" dirty="0" smtClean="0"/>
              <a:t>of</a:t>
            </a:r>
          </a:p>
          <a:p>
            <a:r>
              <a:rPr lang="en-US" sz="2800" b="1" dirty="0" smtClean="0"/>
              <a:t>Sharangadeva </a:t>
            </a:r>
          </a:p>
          <a:p>
            <a:endParaRPr lang="en-US" sz="2800" b="1" dirty="0"/>
          </a:p>
          <a:p>
            <a:r>
              <a:rPr lang="en-US" sz="2800" b="1" dirty="0" smtClean="0"/>
              <a:t>It has dedicated 22 frets for 22 Shrutis</a:t>
            </a:r>
          </a:p>
          <a:p>
            <a:r>
              <a:rPr lang="en-US" sz="2800" b="1" dirty="0" smtClean="0"/>
              <a:t>(microtones) in each Saptaka.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889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73165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Musical experience is impacted by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micro-level shift </a:t>
            </a:r>
            <a:r>
              <a:rPr lang="en-US" sz="3200" b="1" dirty="0" smtClean="0"/>
              <a:t>of a string at the </a:t>
            </a:r>
          </a:p>
          <a:p>
            <a:r>
              <a:rPr lang="en-US" sz="3200" b="1" dirty="0"/>
              <a:t>b</a:t>
            </a:r>
            <a:r>
              <a:rPr lang="en-US" sz="3200" b="1" dirty="0" smtClean="0"/>
              <a:t>ridge having </a:t>
            </a:r>
            <a:r>
              <a:rPr lang="en-US" sz="3200" b="1" dirty="0" smtClean="0">
                <a:solidFill>
                  <a:srgbClr val="7030A0"/>
                </a:solidFill>
              </a:rPr>
              <a:t>characteristic Curvature.</a:t>
            </a:r>
          </a:p>
          <a:p>
            <a:r>
              <a:rPr lang="en-US" sz="3200" b="1" dirty="0" smtClean="0"/>
              <a:t>It causes variation in frequencies</a:t>
            </a:r>
          </a:p>
          <a:p>
            <a:r>
              <a:rPr lang="en-US" sz="3200" b="1" dirty="0"/>
              <a:t>o</a:t>
            </a:r>
            <a:r>
              <a:rPr lang="en-US" sz="3200" b="1" dirty="0" smtClean="0"/>
              <a:t>f Swaras and Shrutis</a:t>
            </a:r>
            <a:endParaRPr lang="en-US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026" name="Picture 2" descr="D:\Data 2012-13-14-15-16-17-18\Shruti Research\Bharat Veena\Lucknow Presentation\Brid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65610"/>
            <a:ext cx="4639129" cy="26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7465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Bharata’s Experiential Method </a:t>
            </a:r>
            <a:r>
              <a:rPr lang="en-US" sz="3200" b="1" dirty="0"/>
              <a:t>leads </a:t>
            </a:r>
            <a:endParaRPr lang="en-US" sz="3200" b="1" dirty="0" smtClean="0"/>
          </a:p>
          <a:p>
            <a:r>
              <a:rPr lang="en-US" sz="3200" b="1" dirty="0" smtClean="0"/>
              <a:t>to </a:t>
            </a:r>
            <a:r>
              <a:rPr lang="en-US" sz="3200" b="1" dirty="0"/>
              <a:t>p</a:t>
            </a:r>
            <a:r>
              <a:rPr lang="en-US" sz="3200" b="1" dirty="0" smtClean="0"/>
              <a:t>erfect Twenty </a:t>
            </a:r>
            <a:r>
              <a:rPr lang="en-US" sz="3200" b="1" dirty="0"/>
              <a:t>Two </a:t>
            </a:r>
            <a:r>
              <a:rPr lang="en-US" sz="3200" b="1" dirty="0" smtClean="0"/>
              <a:t>Shrutis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Pure Mathematical approach leads to</a:t>
            </a:r>
          </a:p>
          <a:p>
            <a:r>
              <a:rPr lang="en-US" sz="3200" b="1" dirty="0" smtClean="0"/>
              <a:t>Pythagorean Comma &amp; infinite regress</a:t>
            </a:r>
            <a:endParaRPr lang="en-US" sz="3200" b="1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9" name="Picture 2" descr="D:\Data 2012-13-14-15-16-17\Shruti Research\IGNCA Data\Final Swara Sthapana\Swara Mandala Chakra\Swara Mandala Base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818"/>
            <a:ext cx="4437707" cy="2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3517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Bharata’s </a:t>
            </a:r>
            <a:r>
              <a:rPr lang="en-US" sz="3200" b="1" dirty="0"/>
              <a:t>Method leads to </a:t>
            </a:r>
            <a:r>
              <a:rPr lang="en-US" sz="3200" b="1" dirty="0" smtClean="0"/>
              <a:t>Equal </a:t>
            </a:r>
          </a:p>
          <a:p>
            <a:r>
              <a:rPr lang="en-US" sz="3200" b="1" dirty="0" smtClean="0"/>
              <a:t>Temperament </a:t>
            </a:r>
            <a:r>
              <a:rPr lang="en-US" sz="3200" b="1" dirty="0"/>
              <a:t>Twenty Two </a:t>
            </a:r>
            <a:r>
              <a:rPr lang="en-US" sz="3200" b="1" dirty="0" smtClean="0"/>
              <a:t>Shrutis. </a:t>
            </a:r>
            <a:endParaRPr lang="en-US" sz="3200" b="1" dirty="0"/>
          </a:p>
          <a:p>
            <a:r>
              <a:rPr lang="en-US" sz="3200" b="1" dirty="0" smtClean="0"/>
              <a:t>The musical distance between any </a:t>
            </a:r>
          </a:p>
          <a:p>
            <a:r>
              <a:rPr lang="en-US" sz="3200" b="1" dirty="0" smtClean="0"/>
              <a:t>two Shrutis is called Pramana Shruti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Pramana Shruti </a:t>
            </a:r>
            <a:r>
              <a:rPr lang="en-US" sz="3200" b="1" dirty="0">
                <a:solidFill>
                  <a:srgbClr val="7030A0"/>
                </a:solidFill>
              </a:rPr>
              <a:t>Ratio: 1.032</a:t>
            </a:r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9" name="Picture 2" descr="D:\Data 2012-13-14-15-16-17\Shruti Research\IGNCA Data\Final Swara Sthapana\Swara Mandala Chakra\Swara Mandala Base 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85818"/>
            <a:ext cx="4437707" cy="25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7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4545" y="5069651"/>
            <a:ext cx="65848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Pramana Shruti </a:t>
            </a:r>
            <a:r>
              <a:rPr lang="en-US" sz="3200" b="1" dirty="0"/>
              <a:t>Ratio: </a:t>
            </a:r>
            <a:r>
              <a:rPr lang="en-US" sz="3200" b="1" dirty="0" smtClean="0"/>
              <a:t>1.032</a:t>
            </a:r>
          </a:p>
          <a:p>
            <a:r>
              <a:rPr lang="en-US" sz="3200" b="1" dirty="0" smtClean="0"/>
              <a:t>All 22 Shrutis are established on the  </a:t>
            </a:r>
          </a:p>
          <a:p>
            <a:r>
              <a:rPr lang="en-US" sz="3200" b="1" dirty="0" smtClean="0"/>
              <a:t>Bharat Veena by following this Ratio</a:t>
            </a:r>
            <a:endParaRPr lang="en-US" sz="3200" b="1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45090"/>
              </p:ext>
            </p:extLst>
          </p:nvPr>
        </p:nvGraphicFramePr>
        <p:xfrm>
          <a:off x="2590800" y="1314238"/>
          <a:ext cx="5029200" cy="3755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161"/>
                <a:gridCol w="891768"/>
                <a:gridCol w="596615"/>
                <a:gridCol w="1113399"/>
                <a:gridCol w="872862"/>
                <a:gridCol w="1238395"/>
              </a:tblGrid>
              <a:tr h="181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S.N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Shruti Names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Swara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Sequence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Swara  Names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Ratio = Sa Freq. /Swara Frequency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Position on a 90 cm String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Chhandovati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Shadja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90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0.5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Ardha Shruti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Ardha-Shruti Shadja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0.9844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88.596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Dayavati      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Re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Ati Komal Rishabha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0.9689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87.201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Ranjani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Re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Komal Rishabha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0.9389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84.501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Raktika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Re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Bharata’s Rishabha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0.9098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81.882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Roudri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Re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Chatuh-shruti Rishabha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0.8816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79.334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5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Krodha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Ga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Bharata’s Gandhara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0.8542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76.878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Vajrika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Ga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Sadharana Gandhara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0.8277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74.493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Prasarini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Ga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Aantar Gandhara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0.8021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72.189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Priti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Ga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Chyuta </a:t>
                      </a:r>
                      <a:r>
                        <a:rPr lang="en-US" sz="300" dirty="0" smtClean="0">
                          <a:effectLst/>
                        </a:rPr>
                        <a:t>Madhyama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0.7772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69.948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9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Marjani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Madhyama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0.7531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67.779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Kshiti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Chyuta Teevra Madhyama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0.7298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65.682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Rakta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Teevra Madhyama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0.7071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63.639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Sandipani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Chyuta Panchama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0.6852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61.668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Aalapini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Pa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Panchama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0.6639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59.751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Madanti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Dha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Ati Komal </a:t>
                      </a:r>
                      <a:r>
                        <a:rPr lang="en-US" sz="300" dirty="0" smtClean="0">
                          <a:effectLst/>
                        </a:rPr>
                        <a:t>Dhaivata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0.6434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57.906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0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15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Rohini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Dha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Komal Dhaivata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0.6234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56.106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Ramya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Dha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Bharata’s Dhaivata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0.6041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54.369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Ugra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Dha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Chatuh-shruti Dhaivata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0.5853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52.677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Kshobhini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Ni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Bharata’s Nishada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0.5672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51.048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1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19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Tivra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Ni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Kaishiki Nishada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0.5496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49.464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Kumudvati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Ni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Kakali Nishada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0.5326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47.934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Manda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Ni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Chyuta Tara Shadja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0.5157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46.413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Chhandovati 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Sa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Tara Shadja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0.5000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45.00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Dayavati      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Re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Ati Komal Rishabha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0.4844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43.596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Ranjani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Re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Komal Rishabha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0.4694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42.246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25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Raktika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Re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Bharata’s Rishabha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0.4549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40.941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Roudri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Re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Chatuh-shruti Rishabha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0.4408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39.672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Krodha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Ga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Bharata’s Gandhara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0.4271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38.439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Vajrika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Ga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Sadharana Gandhara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0.4138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37.242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29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Prasarini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Ga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Aantar Gandhara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0.4010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36.09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Priti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Ga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Chyuta Madhyama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0.3886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34.974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Marjani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Ma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Madhyama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0.3765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33.885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Kshiti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Ma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Chyuta Teevra Madhyama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0.3648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32.832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Rakta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Ma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 Teevra Madhyama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0.3535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31.815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Sandipani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Ma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Chyuta Panchama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0.3426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30.834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35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Aalapini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Pa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 Panchama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0.3320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29.88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Madanti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Dha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Ati Komal </a:t>
                      </a:r>
                      <a:r>
                        <a:rPr lang="en-US" sz="300" dirty="0" smtClean="0">
                          <a:effectLst/>
                        </a:rPr>
                        <a:t>Dhaivata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0.3217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28.953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Rohini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Dha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Komal Dhaivata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0.3117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28.053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Ramya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Dha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Bharata’s Dhaivata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0.3021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27.189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39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Ugra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Dha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Chatuh-shruti Dhaivata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0.2927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26.343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Kshobhini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Ni 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Bharata’s Nishada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0.2836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25.524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41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Tivra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Ni 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Kaishiki Nishada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0.2748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24.732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42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Kumudvati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Ni 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Kakali Nishada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0.2663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23.967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43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Manda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Ni 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Taara Chyuta Tara Shadja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0.2580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23.22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88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44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Chhandovati   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Ati Taara Sa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Ati Tara Shadja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0.2500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22.5 cm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  <a:tr h="444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300" dirty="0">
                        <a:effectLst/>
                        <a:latin typeface="Cambria"/>
                        <a:ea typeface="Times New Roman"/>
                        <a:cs typeface="Mangal"/>
                      </a:endParaRPr>
                    </a:p>
                  </a:txBody>
                  <a:tcPr marL="18540" marR="185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8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572000"/>
            <a:ext cx="661950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All the frets of Bharat Veena are fixed</a:t>
            </a:r>
          </a:p>
          <a:p>
            <a:r>
              <a:rPr lang="en-US" sz="3200" b="1" dirty="0"/>
              <a:t>b</a:t>
            </a:r>
            <a:r>
              <a:rPr lang="en-US" sz="3200" b="1" dirty="0" smtClean="0"/>
              <a:t>y following Pramana Shruti Ratio.</a:t>
            </a:r>
          </a:p>
          <a:p>
            <a:r>
              <a:rPr lang="en-US" b="1" dirty="0" smtClean="0"/>
              <a:t>(Mr. Matin Mirajkar at work)</a:t>
            </a:r>
            <a:endParaRPr lang="en-US" b="1" dirty="0"/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027" name="Picture 3" descr="D:\Data 2012-13-14-15-16-17-18\Shruti Research\Bharat Veena\IGNCA Data\Bharat Veena Images\20160514_183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668762" cy="280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399" y="4546607"/>
            <a:ext cx="62008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There are Twenty Two frets in each</a:t>
            </a:r>
          </a:p>
          <a:p>
            <a:r>
              <a:rPr lang="en-US" sz="3200" b="1" dirty="0" smtClean="0"/>
              <a:t>Saptaka dedicated to each shruti.</a:t>
            </a:r>
          </a:p>
          <a:p>
            <a:r>
              <a:rPr lang="en-US" b="1" dirty="0" smtClean="0"/>
              <a:t>(Mr. Sajid Mirajkar checking the Shrutis)</a:t>
            </a:r>
            <a:endParaRPr lang="en-US" b="1" dirty="0"/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2050" name="Picture 2" descr="D:\Data 2012-13-14-15-16-17-18\Shruti Research\Bharat Veena\IGNCA Data\Bharat Veena Images\20160514_191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2" y="1524000"/>
            <a:ext cx="4800600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123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All the frets are Color Coded to </a:t>
            </a:r>
          </a:p>
          <a:p>
            <a:r>
              <a:rPr lang="en-US" sz="3200" b="1" dirty="0"/>
              <a:t>d</a:t>
            </a:r>
            <a:r>
              <a:rPr lang="en-US" sz="3200" b="1" dirty="0" smtClean="0"/>
              <a:t>istinguish varieties of Shrutis and </a:t>
            </a:r>
          </a:p>
          <a:p>
            <a:r>
              <a:rPr lang="en-US" sz="3200" b="1" dirty="0" smtClean="0"/>
              <a:t>Swaras.</a:t>
            </a:r>
            <a:endParaRPr lang="en-US" sz="3200" b="1" dirty="0"/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2050" name="Picture 2" descr="D:\Data 2012-13-14-15-16-17-18\Shruti Research\Bharat Veena\Lucknow Presentation\Color Coded Fre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38" y="1295400"/>
            <a:ext cx="4482780" cy="2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16925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Thus Bharat </a:t>
            </a:r>
            <a:r>
              <a:rPr lang="en-US" sz="3200" b="1" dirty="0" smtClean="0"/>
              <a:t>Veena is Designed and</a:t>
            </a:r>
          </a:p>
          <a:p>
            <a:r>
              <a:rPr lang="en-US" sz="3200" b="1" dirty="0" smtClean="0"/>
              <a:t>Developed based on the study of</a:t>
            </a:r>
          </a:p>
          <a:p>
            <a:r>
              <a:rPr lang="en-US" sz="3200" b="1" dirty="0" smtClean="0"/>
              <a:t>Bharata’s Natyashastra and </a:t>
            </a:r>
          </a:p>
          <a:p>
            <a:r>
              <a:rPr lang="en-US" sz="3200" b="1" dirty="0" smtClean="0"/>
              <a:t>Sangita Ratnakara of Sharangadeva</a:t>
            </a:r>
            <a:endParaRPr lang="en-US" sz="3200" b="1" dirty="0"/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0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8353" y="-500476"/>
            <a:ext cx="1968069" cy="61679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23467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54762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Bharat Veena is capable of </a:t>
            </a:r>
          </a:p>
          <a:p>
            <a:r>
              <a:rPr lang="en-US" sz="3200" b="1" dirty="0"/>
              <a:t>d</a:t>
            </a:r>
            <a:r>
              <a:rPr lang="en-US" sz="3200" b="1" dirty="0" smtClean="0"/>
              <a:t>emonstrating the ancient Musical</a:t>
            </a:r>
          </a:p>
          <a:p>
            <a:r>
              <a:rPr lang="en-US" sz="3200" b="1" dirty="0" smtClean="0"/>
              <a:t>Theoretical Concepts such as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Shruti Nidarshanam Experiment </a:t>
            </a:r>
            <a:r>
              <a:rPr lang="en-US" sz="3200" b="1" dirty="0" smtClean="0"/>
              <a:t>from</a:t>
            </a:r>
          </a:p>
          <a:p>
            <a:r>
              <a:rPr lang="en-US" sz="3200" b="1" dirty="0" smtClean="0"/>
              <a:t>Bharata’s Natyashastra</a:t>
            </a:r>
            <a:endParaRPr lang="en-US" sz="3200" b="1" dirty="0"/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0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8353" y="-500476"/>
            <a:ext cx="1968069" cy="61679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4279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5419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With the help of Shruti </a:t>
            </a:r>
            <a:r>
              <a:rPr lang="en-US" sz="3200" b="1" dirty="0"/>
              <a:t>Nidarshanam </a:t>
            </a:r>
            <a:endParaRPr lang="en-US" sz="3200" b="1" dirty="0" smtClean="0"/>
          </a:p>
          <a:p>
            <a:r>
              <a:rPr lang="en-US" sz="3200" b="1" dirty="0" smtClean="0"/>
              <a:t>experiment we can generate twenty </a:t>
            </a:r>
          </a:p>
          <a:p>
            <a:r>
              <a:rPr lang="en-US" sz="3200" b="1" dirty="0" smtClean="0"/>
              <a:t>two shrutis as well as verify the </a:t>
            </a:r>
          </a:p>
          <a:p>
            <a:r>
              <a:rPr lang="en-US" sz="3200" b="1" dirty="0" smtClean="0"/>
              <a:t>accuracy of Shrutis. It provides a </a:t>
            </a:r>
          </a:p>
          <a:p>
            <a:r>
              <a:rPr lang="en-US" sz="3200" b="1" dirty="0" smtClean="0"/>
              <a:t>Generative &amp; Confirmative Proof .</a:t>
            </a:r>
            <a:endParaRPr lang="en-US" sz="3200" b="1" dirty="0"/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0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38353" y="-500476"/>
            <a:ext cx="1968069" cy="61679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42279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2057400"/>
            <a:ext cx="600157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This presentation aims to demonstrate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ncient Indian musical concepts and 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rings forth the scientific basis of it.</a:t>
            </a:r>
          </a:p>
          <a:p>
            <a:endParaRPr lang="en-US" sz="2800" b="1" dirty="0"/>
          </a:p>
          <a:p>
            <a:r>
              <a:rPr lang="en-US" sz="2800" b="1" dirty="0" smtClean="0"/>
              <a:t>It will unfold the relationship between </a:t>
            </a:r>
          </a:p>
          <a:p>
            <a:r>
              <a:rPr lang="en-US" sz="2800" b="1" dirty="0" smtClean="0"/>
              <a:t>physics and music. </a:t>
            </a:r>
          </a:p>
          <a:p>
            <a:endParaRPr lang="en-US" sz="2800" b="1" dirty="0"/>
          </a:p>
          <a:p>
            <a:r>
              <a:rPr lang="en-US" sz="2800" b="1" dirty="0" smtClean="0"/>
              <a:t>We will witness the resultant Aesthetic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eauty of the symbiotic relationship</a:t>
            </a:r>
          </a:p>
          <a:p>
            <a:r>
              <a:rPr lang="en-US" sz="2800" b="1" dirty="0"/>
              <a:t>b</a:t>
            </a:r>
            <a:r>
              <a:rPr lang="en-US" sz="2800" b="1" dirty="0" smtClean="0"/>
              <a:t>etween these two profound domains.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45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58218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Shruti Nidarshanam </a:t>
            </a:r>
            <a:r>
              <a:rPr lang="en-US" sz="3200" b="1" dirty="0" smtClean="0"/>
              <a:t>Experiment </a:t>
            </a:r>
          </a:p>
          <a:p>
            <a:r>
              <a:rPr lang="en-US" sz="3200" b="1" dirty="0" smtClean="0"/>
              <a:t>is also known as </a:t>
            </a:r>
            <a:r>
              <a:rPr lang="en-US" sz="3200" b="1" dirty="0" smtClean="0">
                <a:solidFill>
                  <a:srgbClr val="7030A0"/>
                </a:solidFill>
              </a:rPr>
              <a:t>`Sarana-Chatushtayi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Prayoga’</a:t>
            </a:r>
            <a:r>
              <a:rPr lang="en-US" sz="3200" b="1" dirty="0" smtClean="0"/>
              <a:t>. It can be performed on the </a:t>
            </a:r>
          </a:p>
          <a:p>
            <a:r>
              <a:rPr lang="en-US" sz="3200" b="1" dirty="0" smtClean="0"/>
              <a:t>Bharat Veena.</a:t>
            </a:r>
            <a:endParaRPr lang="en-US" sz="3200" b="1" dirty="0"/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8" name="Picture 7" descr="D:\Data 2012-13-14-15-16\Shruti Research\Shruti Veena\Shruti Veena PPT\Shruti Sitar Images for PPT\Chatuh-Sarana Close Ups\Base Image Sarana 4 Close U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76689" y="290513"/>
            <a:ext cx="2058035" cy="513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5763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Bharat Veena: </a:t>
            </a:r>
          </a:p>
          <a:p>
            <a:r>
              <a:rPr lang="en-US" sz="3200" b="1" dirty="0"/>
              <a:t>Bharat Veena has dedicated Strings </a:t>
            </a:r>
            <a:endParaRPr lang="en-US" sz="3200" b="1" dirty="0" smtClean="0"/>
          </a:p>
          <a:p>
            <a:r>
              <a:rPr lang="en-US" sz="3200" b="1" dirty="0" smtClean="0"/>
              <a:t>for </a:t>
            </a:r>
            <a:r>
              <a:rPr lang="en-US" sz="3200" b="1" dirty="0"/>
              <a:t>Shadja Grama, Madhyama Grama </a:t>
            </a:r>
            <a:endParaRPr lang="en-US" sz="3200" b="1" dirty="0" smtClean="0"/>
          </a:p>
          <a:p>
            <a:r>
              <a:rPr lang="en-US" sz="3200" b="1" dirty="0" smtClean="0"/>
              <a:t>and </a:t>
            </a:r>
            <a:r>
              <a:rPr lang="en-US" sz="3200" b="1" dirty="0"/>
              <a:t>Gandhara </a:t>
            </a:r>
            <a:r>
              <a:rPr lang="en-US" sz="3200" b="1" dirty="0" smtClean="0"/>
              <a:t>Grama each</a:t>
            </a:r>
            <a:endParaRPr lang="en-US" sz="3200" b="1" dirty="0"/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3074" name="Picture 2" descr="D:\Data 2012-13-14-15-16-17-18\Shruti Research\Bharat Veena\Lucknow Presentation\Grama Str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278451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0653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Bharat Veena: </a:t>
            </a:r>
          </a:p>
          <a:p>
            <a:r>
              <a:rPr lang="en-US" sz="3200" b="1" dirty="0" smtClean="0"/>
              <a:t>Gramantara Experiment </a:t>
            </a:r>
            <a:r>
              <a:rPr lang="en-US" sz="3200" b="1" dirty="0"/>
              <a:t>can be </a:t>
            </a:r>
            <a:endParaRPr lang="en-US" sz="3200" b="1" dirty="0" smtClean="0"/>
          </a:p>
          <a:p>
            <a:r>
              <a:rPr lang="en-US" sz="3200" b="1" dirty="0" smtClean="0"/>
              <a:t>shown </a:t>
            </a:r>
            <a:r>
              <a:rPr lang="en-US" sz="3200" b="1" dirty="0"/>
              <a:t>on </a:t>
            </a:r>
            <a:r>
              <a:rPr lang="en-US" sz="3200" b="1" dirty="0" smtClean="0"/>
              <a:t>Bharat Veena. It is also</a:t>
            </a:r>
          </a:p>
          <a:p>
            <a:r>
              <a:rPr lang="en-US" sz="3200" b="1" dirty="0" smtClean="0"/>
              <a:t>a confirmatory proof of 22 Shrutis.</a:t>
            </a:r>
            <a:endParaRPr lang="en-US" sz="3200" b="1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smoothness="10"/>
                    </a14:imgEffect>
                    <a14:imgEffect>
                      <a14:sharpenSoften amount="1000"/>
                    </a14:imgEffect>
                    <a14:imgEffect>
                      <a14:colorTemperature colorTemp="11500"/>
                    </a14:imgEffect>
                    <a14:imgEffect>
                      <a14:brightnessContrast bright="40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9" name="Picture 8" descr="D:\Data 2012-13-14-15-16-17\Shruti Research\IGNCA Data\Gramantar Images\Gramantar Final\Gramantar Base Final with New Raised Ga &amp; New Lowered Dha Bharata Equi-Temper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3324" y="217206"/>
            <a:ext cx="2387483" cy="484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1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524000"/>
            <a:ext cx="635975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Four </a:t>
            </a:r>
            <a:r>
              <a:rPr lang="en-US" sz="2800" b="1" dirty="0"/>
              <a:t>Shruti-Flavors of </a:t>
            </a:r>
            <a:r>
              <a:rPr lang="en-US" sz="2800" b="1" dirty="0">
                <a:solidFill>
                  <a:srgbClr val="7030A0"/>
                </a:solidFill>
              </a:rPr>
              <a:t>Rishabha and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Dhaivata </a:t>
            </a:r>
            <a:r>
              <a:rPr lang="en-US" sz="2800" b="1" dirty="0" smtClean="0"/>
              <a:t>…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Three </a:t>
            </a:r>
            <a:r>
              <a:rPr lang="en-US" sz="2800" b="1" dirty="0"/>
              <a:t>Shruti-Flavors of </a:t>
            </a:r>
            <a:r>
              <a:rPr lang="en-US" sz="2800" b="1" dirty="0" smtClean="0">
                <a:solidFill>
                  <a:srgbClr val="7030A0"/>
                </a:solidFill>
              </a:rPr>
              <a:t>Gandhara and 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Nishada</a:t>
            </a:r>
            <a:r>
              <a:rPr lang="en-US" sz="2800" b="1" dirty="0"/>
              <a:t> </a:t>
            </a:r>
            <a:r>
              <a:rPr lang="en-US" sz="2800" b="1" dirty="0" smtClean="0"/>
              <a:t>… </a:t>
            </a:r>
          </a:p>
          <a:p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Two Shruti-Flavors </a:t>
            </a:r>
            <a:r>
              <a:rPr lang="en-US" sz="2800" b="1" dirty="0"/>
              <a:t>of </a:t>
            </a:r>
            <a:r>
              <a:rPr lang="en-US" sz="2800" b="1" dirty="0" smtClean="0">
                <a:solidFill>
                  <a:srgbClr val="7030A0"/>
                </a:solidFill>
              </a:rPr>
              <a:t>Shadja</a:t>
            </a:r>
            <a:r>
              <a:rPr lang="en-US" sz="2800" b="1" dirty="0">
                <a:solidFill>
                  <a:srgbClr val="7030A0"/>
                </a:solidFill>
              </a:rPr>
              <a:t>, Madhyama </a:t>
            </a:r>
            <a:endParaRPr lang="en-US" sz="2800" b="1" dirty="0" smtClean="0">
              <a:solidFill>
                <a:srgbClr val="7030A0"/>
              </a:solidFill>
            </a:endParaRPr>
          </a:p>
          <a:p>
            <a:r>
              <a:rPr lang="en-US" sz="2800" b="1" dirty="0" smtClean="0">
                <a:solidFill>
                  <a:srgbClr val="7030A0"/>
                </a:solidFill>
              </a:rPr>
              <a:t>and Panchama</a:t>
            </a:r>
            <a:r>
              <a:rPr lang="en-US" sz="2800" b="1" dirty="0" smtClean="0"/>
              <a:t> …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All can </a:t>
            </a:r>
            <a:r>
              <a:rPr lang="en-US" sz="2800" b="1" dirty="0"/>
              <a:t>be </a:t>
            </a:r>
            <a:r>
              <a:rPr lang="en-US" sz="2800" b="1" dirty="0" smtClean="0"/>
              <a:t>demonstrated on the </a:t>
            </a:r>
          </a:p>
          <a:p>
            <a:r>
              <a:rPr lang="en-US" sz="2800" b="1" dirty="0" smtClean="0"/>
              <a:t>Bharata </a:t>
            </a:r>
            <a:r>
              <a:rPr lang="en-US" sz="2800" b="1" dirty="0"/>
              <a:t>Veena</a:t>
            </a:r>
          </a:p>
        </p:txBody>
      </p:sp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28102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58302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Bharat Veena: </a:t>
            </a:r>
          </a:p>
          <a:p>
            <a:r>
              <a:rPr lang="en-US" sz="3200" b="1" dirty="0" smtClean="0"/>
              <a:t>There are many more interesting </a:t>
            </a:r>
          </a:p>
          <a:p>
            <a:r>
              <a:rPr lang="en-US" sz="3200" b="1" dirty="0"/>
              <a:t>m</a:t>
            </a:r>
            <a:r>
              <a:rPr lang="en-US" sz="3200" b="1" dirty="0" smtClean="0"/>
              <a:t>usical </a:t>
            </a:r>
            <a:r>
              <a:rPr lang="en-US" sz="3200" b="1" dirty="0"/>
              <a:t>f</a:t>
            </a:r>
            <a:r>
              <a:rPr lang="en-US" sz="3200" b="1" dirty="0" smtClean="0"/>
              <a:t>eatures </a:t>
            </a:r>
            <a:r>
              <a:rPr lang="en-US" sz="3200" b="1" dirty="0"/>
              <a:t>of Bharata </a:t>
            </a:r>
            <a:r>
              <a:rPr lang="en-US" sz="3200" b="1" dirty="0" smtClean="0"/>
              <a:t>Veena</a:t>
            </a:r>
          </a:p>
          <a:p>
            <a:r>
              <a:rPr lang="en-US" sz="3200" b="1" dirty="0"/>
              <a:t>r</a:t>
            </a:r>
            <a:r>
              <a:rPr lang="en-US" sz="3200" b="1" dirty="0" smtClean="0"/>
              <a:t>elevant for Contemporary Music too</a:t>
            </a:r>
            <a:endParaRPr lang="en-US" sz="3200" b="1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9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33660"/>
            <a:ext cx="799273" cy="25049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0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2" y="1172851"/>
            <a:ext cx="914400" cy="2865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1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00" y="1243490"/>
            <a:ext cx="1007234" cy="315669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2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lasticWrap smoothness="10"/>
                    </a14:imgEffect>
                    <a14:imgEffect>
                      <a14:sharpenSoften amount="1000"/>
                    </a14:imgEffect>
                    <a14:imgEffect>
                      <a14:colorTemperature colorTemp="11500"/>
                    </a14:imgEffect>
                    <a14:imgEffect>
                      <a14:brightnessContrast bright="40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39" y="1623715"/>
            <a:ext cx="941721" cy="29513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pic>
        <p:nvPicPr>
          <p:cNvPr id="13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3715"/>
            <a:ext cx="941721" cy="29513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31500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3136612"/>
            <a:ext cx="1519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Thanks!</a:t>
            </a:r>
            <a:endParaRPr lang="en-US" sz="3200" b="1" dirty="0"/>
          </a:p>
        </p:txBody>
      </p:sp>
      <p:pic>
        <p:nvPicPr>
          <p:cNvPr id="8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814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575593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Why there </a:t>
            </a:r>
            <a:r>
              <a:rPr lang="en-US" sz="2800" b="1" dirty="0" smtClean="0"/>
              <a:t>are only Seven </a:t>
            </a:r>
            <a:r>
              <a:rPr lang="en-US" sz="2800" b="1" dirty="0"/>
              <a:t>Swaras </a:t>
            </a:r>
            <a:endParaRPr lang="en-US" sz="2800" b="1" dirty="0" smtClean="0"/>
          </a:p>
          <a:p>
            <a:r>
              <a:rPr lang="en-US" sz="2800" b="1" dirty="0" smtClean="0"/>
              <a:t>and </a:t>
            </a:r>
            <a:r>
              <a:rPr lang="en-US" sz="2800" b="1" dirty="0"/>
              <a:t>Twenty Two Shrutis</a:t>
            </a:r>
            <a:r>
              <a:rPr lang="en-US" sz="2800" b="1" dirty="0" smtClean="0"/>
              <a:t>?</a:t>
            </a:r>
          </a:p>
          <a:p>
            <a:endParaRPr lang="en-US" sz="2800" b="1" dirty="0"/>
          </a:p>
          <a:p>
            <a:r>
              <a:rPr lang="en-US" sz="2800" b="1" dirty="0" smtClean="0"/>
              <a:t>The entire length of a string produces</a:t>
            </a:r>
          </a:p>
          <a:p>
            <a:r>
              <a:rPr lang="en-US" sz="2800" b="1" dirty="0"/>
              <a:t>t</a:t>
            </a:r>
            <a:r>
              <a:rPr lang="en-US" sz="2800" b="1" dirty="0" smtClean="0"/>
              <a:t>he natural Shadja swara of a Veena</a:t>
            </a:r>
            <a:endParaRPr lang="en-US" dirty="0"/>
          </a:p>
        </p:txBody>
      </p:sp>
      <p:pic>
        <p:nvPicPr>
          <p:cNvPr id="4" name="Picture 2" descr="D:\Data 2012-13-14-15-16-17-18\Shruti Research\Bharat Veena\Lucknow Presentation\Bharat Veena Base0 String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6248400" cy="25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385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Higher Shadja swara is located exactly on </a:t>
            </a:r>
          </a:p>
          <a:p>
            <a:r>
              <a:rPr lang="en-US" sz="2800" b="1" dirty="0" smtClean="0"/>
              <a:t>the mid-point of the Veena</a:t>
            </a:r>
            <a:endParaRPr lang="en-US" dirty="0"/>
          </a:p>
        </p:txBody>
      </p:sp>
      <p:pic>
        <p:nvPicPr>
          <p:cNvPr id="2050" name="Picture 2" descr="D:\Data 2012-13-14-15-16-17-18\Shruti Research\Bharat Veena\Lucknow Presentation\Bharat Veena Base0 StringsAll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2" y="1535969"/>
            <a:ext cx="6221340" cy="25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38400" y="51054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a-IN" b="1" dirty="0"/>
              <a:t>व्यवहारे त्वसौ त्रेधा हृदि मन्द्रोऽभिधीयते|</a:t>
            </a:r>
          </a:p>
          <a:p>
            <a:r>
              <a:rPr lang="sa-IN" b="1" dirty="0"/>
              <a:t>कण्ठे मध्यो मूर्ध्नि तारो द्विगुणश्चोत्तर:</a:t>
            </a:r>
            <a:r>
              <a:rPr lang="sa-IN" b="1" dirty="0">
                <a:sym typeface="Wingdings" panose="05000000000000000000" pitchFamily="2" charset="2"/>
              </a:rPr>
              <a:t>||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[Sangita Ratnakar 1-3-7]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6907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Madhyama swara is </a:t>
            </a:r>
            <a:r>
              <a:rPr lang="en-US" sz="2800" b="1" dirty="0" smtClean="0"/>
              <a:t>¾ of a string and on the</a:t>
            </a:r>
            <a:endParaRPr lang="en-US" sz="2800" b="1" dirty="0" smtClean="0"/>
          </a:p>
          <a:p>
            <a:r>
              <a:rPr lang="en-US" sz="2800" b="1" dirty="0" smtClean="0"/>
              <a:t>mid-point between Shadja and the higher</a:t>
            </a:r>
          </a:p>
          <a:p>
            <a:r>
              <a:rPr lang="en-US" sz="2800" b="1" dirty="0" smtClean="0"/>
              <a:t>Shadja swaras. That is the reason it is called</a:t>
            </a:r>
          </a:p>
          <a:p>
            <a:r>
              <a:rPr lang="en-US" sz="2800" b="1" dirty="0" smtClean="0">
                <a:solidFill>
                  <a:srgbClr val="7030A0"/>
                </a:solidFill>
              </a:rPr>
              <a:t>`Madhyama’ </a:t>
            </a:r>
            <a:r>
              <a:rPr lang="en-US" sz="2800" b="1" dirty="0" smtClean="0"/>
              <a:t>swara.</a:t>
            </a:r>
            <a:r>
              <a:rPr lang="en-US" dirty="0" smtClean="0"/>
              <a:t>  </a:t>
            </a:r>
            <a:r>
              <a:rPr lang="en-US" sz="2800" b="1" dirty="0" smtClean="0"/>
              <a:t>It is </a:t>
            </a:r>
            <a:r>
              <a:rPr lang="en-US" sz="2800" b="1" dirty="0" smtClean="0"/>
              <a:t>a Harmonic </a:t>
            </a:r>
            <a:r>
              <a:rPr lang="en-US" sz="2800" b="1" dirty="0" smtClean="0"/>
              <a:t>Mean </a:t>
            </a:r>
            <a:endParaRPr lang="en-US" sz="2800" b="1" dirty="0" smtClean="0"/>
          </a:p>
          <a:p>
            <a:r>
              <a:rPr lang="en-US" sz="2800" b="1" dirty="0" smtClean="0"/>
              <a:t>of </a:t>
            </a:r>
            <a:r>
              <a:rPr lang="en-US" sz="2800" b="1" dirty="0" smtClean="0"/>
              <a:t>Shadja &amp; Higher Shadja</a:t>
            </a:r>
            <a:endParaRPr lang="en-US" sz="2800" b="1" dirty="0"/>
          </a:p>
        </p:txBody>
      </p:sp>
      <p:pic>
        <p:nvPicPr>
          <p:cNvPr id="3074" name="Picture 2" descr="D:\Data 2012-13-14-15-16-17-18\Shruti Research\Bharat Veena\Lucknow Presentation\Bharat Veena Base0 StringsAllS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2" y="1527609"/>
            <a:ext cx="6242122" cy="25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5401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Panchama swara is </a:t>
            </a:r>
            <a:r>
              <a:rPr lang="en-US" sz="2800" b="1" dirty="0" smtClean="0"/>
              <a:t>2/3 of a string and </a:t>
            </a:r>
            <a:endParaRPr lang="en-US" sz="2800" b="1" dirty="0" smtClean="0"/>
          </a:p>
          <a:p>
            <a:r>
              <a:rPr lang="en-US" sz="2800" b="1" dirty="0" smtClean="0"/>
              <a:t>placed at the point </a:t>
            </a:r>
            <a:r>
              <a:rPr lang="en-US" sz="2800" b="1" dirty="0" smtClean="0"/>
              <a:t>having the ratio </a:t>
            </a:r>
            <a:r>
              <a:rPr lang="en-US" sz="2800" b="1" dirty="0" smtClean="0"/>
              <a:t>1/3 </a:t>
            </a:r>
          </a:p>
          <a:p>
            <a:r>
              <a:rPr lang="en-US" sz="2800" b="1" dirty="0" smtClean="0"/>
              <a:t>between Shadja </a:t>
            </a:r>
            <a:r>
              <a:rPr lang="en-US" sz="2800" b="1" dirty="0" smtClean="0"/>
              <a:t>and the Higher </a:t>
            </a:r>
            <a:r>
              <a:rPr lang="en-US" sz="2800" b="1" dirty="0" smtClean="0"/>
              <a:t>Shadja. </a:t>
            </a:r>
            <a:endParaRPr lang="en-US" sz="2800" b="1" dirty="0" smtClean="0"/>
          </a:p>
          <a:p>
            <a:r>
              <a:rPr lang="en-US" sz="2800" b="1" dirty="0" smtClean="0"/>
              <a:t>Panchama is the Arithmetic Mean of </a:t>
            </a:r>
          </a:p>
          <a:p>
            <a:r>
              <a:rPr lang="en-US" sz="2800" b="1" dirty="0" smtClean="0"/>
              <a:t>Shadja and Higher Shadja</a:t>
            </a:r>
            <a:endParaRPr lang="en-US" dirty="0"/>
          </a:p>
        </p:txBody>
      </p:sp>
      <p:pic>
        <p:nvPicPr>
          <p:cNvPr id="4098" name="Picture 2" descr="D:\Data 2012-13-14-15-16-17-18\Shruti Research\Bharat Veena\Lucknow Presentation\Bharat Veena Base0 StringsAllSa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18" y="1527608"/>
            <a:ext cx="6242123" cy="25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653371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Shadja, Madhyama and Panchama give </a:t>
            </a:r>
          </a:p>
          <a:p>
            <a:r>
              <a:rPr lang="en-US" sz="2800" b="1" dirty="0" smtClean="0"/>
              <a:t>birth to remaining Swaras and Shrutis. </a:t>
            </a:r>
          </a:p>
          <a:p>
            <a:r>
              <a:rPr lang="en-US" sz="2800" b="1" dirty="0" smtClean="0"/>
              <a:t>This method is called </a:t>
            </a:r>
            <a:r>
              <a:rPr lang="en-US" sz="2800" b="1" dirty="0" smtClean="0">
                <a:solidFill>
                  <a:srgbClr val="7030A0"/>
                </a:solidFill>
              </a:rPr>
              <a:t>`Chakriya Nyaya’</a:t>
            </a:r>
          </a:p>
          <a:p>
            <a:endParaRPr lang="en-US" sz="2800" b="1" dirty="0"/>
          </a:p>
          <a:p>
            <a:r>
              <a:rPr lang="en-US" sz="2400" b="1" dirty="0" smtClean="0">
                <a:solidFill>
                  <a:srgbClr val="7030A0"/>
                </a:solidFill>
              </a:rPr>
              <a:t>Sa-Ma ratio is known as Shadja-Madhyama Bhava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Sa-Pa ratio </a:t>
            </a:r>
            <a:r>
              <a:rPr lang="en-US" sz="2400" b="1" dirty="0">
                <a:solidFill>
                  <a:srgbClr val="7030A0"/>
                </a:solidFill>
              </a:rPr>
              <a:t>is known as </a:t>
            </a:r>
            <a:r>
              <a:rPr lang="en-US" sz="2400" b="1" dirty="0" smtClean="0">
                <a:solidFill>
                  <a:srgbClr val="7030A0"/>
                </a:solidFill>
              </a:rPr>
              <a:t>Shadja-Panchama </a:t>
            </a:r>
            <a:r>
              <a:rPr lang="en-US" sz="2400" b="1" dirty="0">
                <a:solidFill>
                  <a:srgbClr val="7030A0"/>
                </a:solidFill>
              </a:rPr>
              <a:t>Bhava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Data 2012-13-14-15-16-17-18\Shruti Research\Bharat Veena\Lucknow Presentation\Bharat Veena Base0 StringsAllSa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18" y="1527608"/>
            <a:ext cx="6242123" cy="25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a 2012-13-14-15-16-17\Computational Music till 2016-17 for Back up\Bharat Veena 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82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2438400" y="274358"/>
            <a:ext cx="659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BHARAT VEENA: </a:t>
            </a:r>
          </a:p>
          <a:p>
            <a:r>
              <a:rPr lang="en-US" sz="2400" b="1" dirty="0" smtClean="0">
                <a:solidFill>
                  <a:srgbClr val="660033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 SYNTHESIS OF PHYSICS, MUSIC AND AESTHETICS</a:t>
            </a:r>
            <a:endParaRPr lang="en-US" sz="2400" b="1" dirty="0">
              <a:solidFill>
                <a:srgbClr val="660033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477000"/>
            <a:ext cx="3412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- A Presentation by Dr. Vinod Vidwans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4038600"/>
            <a:ext cx="587346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 ancient Greece this method was </a:t>
            </a:r>
          </a:p>
          <a:p>
            <a:r>
              <a:rPr lang="en-US" sz="2800" b="1" dirty="0" smtClean="0"/>
              <a:t>known as the </a:t>
            </a:r>
            <a:r>
              <a:rPr lang="en-US" sz="2800" b="1" dirty="0" smtClean="0">
                <a:solidFill>
                  <a:srgbClr val="7030A0"/>
                </a:solidFill>
              </a:rPr>
              <a:t>`Cycle of Fifth’</a:t>
            </a:r>
          </a:p>
          <a:p>
            <a:endParaRPr lang="en-US" sz="2800" b="1" dirty="0"/>
          </a:p>
          <a:p>
            <a:r>
              <a:rPr lang="en-US" sz="2400" b="1" dirty="0" smtClean="0">
                <a:solidFill>
                  <a:srgbClr val="7030A0"/>
                </a:solidFill>
              </a:rPr>
              <a:t>Sa-Ma ratio is known as the `Cycle of Fourth’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Sa-Pa ratio </a:t>
            </a:r>
            <a:r>
              <a:rPr lang="en-US" sz="2400" b="1" dirty="0">
                <a:solidFill>
                  <a:srgbClr val="7030A0"/>
                </a:solidFill>
              </a:rPr>
              <a:t>is known as </a:t>
            </a:r>
            <a:r>
              <a:rPr lang="en-US" sz="2400" b="1" dirty="0" smtClean="0">
                <a:solidFill>
                  <a:srgbClr val="7030A0"/>
                </a:solidFill>
              </a:rPr>
              <a:t>the `Cycle of Fifth’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D:\Data 2012-13-14-15-16-17-18\Shruti Research\Bharat Veena\Lucknow Presentation\Bharat Veena Base0 StringsAllSaMa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618" y="1527608"/>
            <a:ext cx="6242123" cy="251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2037</Words>
  <Application>Microsoft Office PowerPoint</Application>
  <PresentationFormat>On-screen Show (4:3)</PresentationFormat>
  <Paragraphs>565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</dc:title>
  <dc:creator>Administrator</dc:creator>
  <cp:lastModifiedBy>Administrator</cp:lastModifiedBy>
  <cp:revision>172</cp:revision>
  <dcterms:created xsi:type="dcterms:W3CDTF">2018-01-11T05:34:07Z</dcterms:created>
  <dcterms:modified xsi:type="dcterms:W3CDTF">2018-10-05T05:14:54Z</dcterms:modified>
</cp:coreProperties>
</file>