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4" r:id="rId4"/>
    <p:sldId id="265" r:id="rId5"/>
    <p:sldId id="266" r:id="rId6"/>
    <p:sldId id="267" r:id="rId7"/>
    <p:sldId id="318" r:id="rId8"/>
    <p:sldId id="316" r:id="rId9"/>
    <p:sldId id="268" r:id="rId10"/>
    <p:sldId id="317" r:id="rId11"/>
    <p:sldId id="289" r:id="rId12"/>
    <p:sldId id="278" r:id="rId13"/>
    <p:sldId id="319" r:id="rId14"/>
    <p:sldId id="279" r:id="rId15"/>
    <p:sldId id="280" r:id="rId16"/>
    <p:sldId id="281" r:id="rId17"/>
    <p:sldId id="282" r:id="rId18"/>
    <p:sldId id="284" r:id="rId19"/>
    <p:sldId id="293" r:id="rId20"/>
    <p:sldId id="286" r:id="rId21"/>
    <p:sldId id="287" r:id="rId22"/>
    <p:sldId id="269" r:id="rId23"/>
    <p:sldId id="270" r:id="rId24"/>
    <p:sldId id="271" r:id="rId25"/>
    <p:sldId id="272" r:id="rId26"/>
    <p:sldId id="276" r:id="rId27"/>
    <p:sldId id="295" r:id="rId28"/>
    <p:sldId id="298" r:id="rId29"/>
    <p:sldId id="297" r:id="rId30"/>
    <p:sldId id="290" r:id="rId31"/>
    <p:sldId id="291" r:id="rId32"/>
    <p:sldId id="299" r:id="rId33"/>
    <p:sldId id="300" r:id="rId34"/>
    <p:sldId id="301" r:id="rId35"/>
    <p:sldId id="323" r:id="rId36"/>
    <p:sldId id="305" r:id="rId37"/>
    <p:sldId id="306" r:id="rId38"/>
    <p:sldId id="307" r:id="rId39"/>
    <p:sldId id="324" r:id="rId40"/>
    <p:sldId id="308" r:id="rId41"/>
    <p:sldId id="321" r:id="rId42"/>
    <p:sldId id="314" r:id="rId43"/>
    <p:sldId id="313" r:id="rId44"/>
    <p:sldId id="315" r:id="rId45"/>
    <p:sldId id="32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3C66-2711-9F2F-9D85-90A3FF886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3AC8FCA-3B2D-1730-C0F9-AA3083D96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66D876-BFEF-027A-1771-4761536EE940}"/>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80830795-7F94-2DD2-550A-E854755F129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1E1DE54-408F-FE02-0E6A-7AD9D0EE9C89}"/>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226645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ABC1-4B61-42F7-7CB8-E12F2BCBE61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279550-DB23-8C92-58F5-B65EB242C1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FD8E0B-3610-5165-7BDF-27F053FA595E}"/>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E0F9BD9B-6A1E-C419-2263-6F60E5807E5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11192F26-C7DE-06B9-6ED2-40158C6E14DF}"/>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312294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DAA17-D30B-89C0-3446-0D5FAB828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97C1859-E101-1E55-077D-561EAE891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81BDCA-F9E2-7FAA-CBC6-41073CCD2BF0}"/>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5B24F55D-7109-C7FE-1ABD-D22712BAFDF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B8BD3F9-5F5A-6031-6F43-255DB7BE7666}"/>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216456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658A-0B6C-7301-906F-CD34506F2B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BC72EDA-66F9-5832-485D-304E6767FE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6BC1F0-6A2E-A626-CE46-C31030D856C5}"/>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6BA01CCE-108D-E2B6-7452-87830F6AB8E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68B601A-F2CB-CECD-3374-A0AA5EFC7A12}"/>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15275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BBFA-9591-FBD3-2382-2B6F3737F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8D9E883-7156-7288-680B-A3B2F5563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30068D-F635-4DCB-A97B-3C04488E6B81}"/>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6935DF1E-47EA-6349-B39A-65CAD504E97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72E1111-BB93-DBA8-ABBC-7B6E282BA4D8}"/>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154230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5392-8B08-2A31-6BD3-4C07B8501B7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9608BE-8652-8E0C-8413-3ACC8C6B1C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0B56ABD-1A43-183A-B9C2-AD920A68B4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5369B63-FC0D-E8FF-3D9D-FA7F4E8184E5}"/>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6" name="Footer Placeholder 5">
            <a:extLst>
              <a:ext uri="{FF2B5EF4-FFF2-40B4-BE49-F238E27FC236}">
                <a16:creationId xmlns:a16="http://schemas.microsoft.com/office/drawing/2014/main" id="{86D039F1-EAC6-223F-8ED8-A6A5117EB54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CCA4B9E-31E4-BFAC-4DF7-A735EB31E7D1}"/>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103973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D2FE-5626-9ECE-BF29-DE07AB7FCF2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1B700B-08B4-5C55-82A4-E5DB007D7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3C356-C0F0-EC8B-6377-808A070FE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34C0EF8-2AF4-85E4-7D89-599FC22E0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6C01DD-4C7B-3507-E974-66C22DC1A2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A2D3FB2-1485-1148-D701-AFEB6DBA7799}"/>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8" name="Footer Placeholder 7">
            <a:extLst>
              <a:ext uri="{FF2B5EF4-FFF2-40B4-BE49-F238E27FC236}">
                <a16:creationId xmlns:a16="http://schemas.microsoft.com/office/drawing/2014/main" id="{AD8B213C-E7B3-FC79-BE4A-E88D6F14FE28}"/>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443C388-298B-DE40-6866-ED8910E9F25B}"/>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129842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3EF7-C84F-32DD-C891-16D36509DE3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AE425A1-E9FA-8C26-D6DD-52777A0280A0}"/>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4" name="Footer Placeholder 3">
            <a:extLst>
              <a:ext uri="{FF2B5EF4-FFF2-40B4-BE49-F238E27FC236}">
                <a16:creationId xmlns:a16="http://schemas.microsoft.com/office/drawing/2014/main" id="{79C194F8-F8E4-16A4-83BE-D434A3D735E4}"/>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56689760-58E3-65BF-51A2-86325144C2FD}"/>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274186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92D6E-0CFA-EDC4-8A31-8EB110DF2A80}"/>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3" name="Footer Placeholder 2">
            <a:extLst>
              <a:ext uri="{FF2B5EF4-FFF2-40B4-BE49-F238E27FC236}">
                <a16:creationId xmlns:a16="http://schemas.microsoft.com/office/drawing/2014/main" id="{B2B73BC0-C4E3-3C36-6330-E3A0A6B41F28}"/>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22938293-0EC3-F95D-CE5D-CE53E6132F99}"/>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93925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B332-0F0E-203E-9343-B2AE4B893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B0D3CE0-E336-BEF3-EB0F-2E2F7557D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29FA43E-5823-A806-6661-7DF426AE7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D0B8A-0655-D013-21C0-360F6C944A09}"/>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6" name="Footer Placeholder 5">
            <a:extLst>
              <a:ext uri="{FF2B5EF4-FFF2-40B4-BE49-F238E27FC236}">
                <a16:creationId xmlns:a16="http://schemas.microsoft.com/office/drawing/2014/main" id="{8ADCD3C1-E49E-FF85-4257-4B4799C7864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6FC5A25C-8B20-7FA4-404D-9E762E036D02}"/>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239683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C24F-8ED6-33E5-6F6A-EB2BB87D5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241FB59-6CA5-A771-FECF-CCD5AB2BC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C95EAE18-55C2-2B50-3896-B4AA96EA3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D2214-36C1-88FB-74E2-DC8B299B8B02}"/>
              </a:ext>
            </a:extLst>
          </p:cNvPr>
          <p:cNvSpPr>
            <a:spLocks noGrp="1"/>
          </p:cNvSpPr>
          <p:nvPr>
            <p:ph type="dt" sz="half" idx="10"/>
          </p:nvPr>
        </p:nvSpPr>
        <p:spPr/>
        <p:txBody>
          <a:bodyPr/>
          <a:lstStyle/>
          <a:p>
            <a:fld id="{EDD5884F-7F5B-4AC7-9A9A-16BCB7BB16F0}" type="datetimeFigureOut">
              <a:rPr lang="en-IN" smtClean="0"/>
              <a:t>24-11-2025</a:t>
            </a:fld>
            <a:endParaRPr lang="en-IN" dirty="0"/>
          </a:p>
        </p:txBody>
      </p:sp>
      <p:sp>
        <p:nvSpPr>
          <p:cNvPr id="6" name="Footer Placeholder 5">
            <a:extLst>
              <a:ext uri="{FF2B5EF4-FFF2-40B4-BE49-F238E27FC236}">
                <a16:creationId xmlns:a16="http://schemas.microsoft.com/office/drawing/2014/main" id="{106B34F0-88F9-B925-8C92-F5FFEF54F83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8C3ABD6-E874-E31B-DC35-5117E0728F9E}"/>
              </a:ext>
            </a:extLst>
          </p:cNvPr>
          <p:cNvSpPr>
            <a:spLocks noGrp="1"/>
          </p:cNvSpPr>
          <p:nvPr>
            <p:ph type="sldNum" sz="quarter" idx="12"/>
          </p:nvPr>
        </p:nvSpPr>
        <p:spPr/>
        <p:txBody>
          <a:bodyPr/>
          <a:lstStyle/>
          <a:p>
            <a:fld id="{BDA3833B-EEFB-4DDB-ABC0-7AF7F6033EC3}" type="slidenum">
              <a:rPr lang="en-IN" smtClean="0"/>
              <a:t>‹#›</a:t>
            </a:fld>
            <a:endParaRPr lang="en-IN" dirty="0"/>
          </a:p>
        </p:txBody>
      </p:sp>
    </p:spTree>
    <p:extLst>
      <p:ext uri="{BB962C8B-B14F-4D97-AF65-F5344CB8AC3E}">
        <p14:creationId xmlns:p14="http://schemas.microsoft.com/office/powerpoint/2010/main" val="34633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81839-5274-323E-404B-A5B2CC7F7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E1F78F-42C8-2185-78A2-03A1758C1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5DE05A-0E9A-8840-7D79-4AA76A1A1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5884F-7F5B-4AC7-9A9A-16BCB7BB16F0}" type="datetimeFigureOut">
              <a:rPr lang="en-IN" smtClean="0"/>
              <a:t>24-11-2025</a:t>
            </a:fld>
            <a:endParaRPr lang="en-IN" dirty="0"/>
          </a:p>
        </p:txBody>
      </p:sp>
      <p:sp>
        <p:nvSpPr>
          <p:cNvPr id="5" name="Footer Placeholder 4">
            <a:extLst>
              <a:ext uri="{FF2B5EF4-FFF2-40B4-BE49-F238E27FC236}">
                <a16:creationId xmlns:a16="http://schemas.microsoft.com/office/drawing/2014/main" id="{0720AE6C-E0ED-8C9F-7C51-1C1853583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ABD5A72-B73A-4786-C757-573FCC3BE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3833B-EEFB-4DDB-ABC0-7AF7F6033EC3}" type="slidenum">
              <a:rPr lang="en-IN" smtClean="0"/>
              <a:t>‹#›</a:t>
            </a:fld>
            <a:endParaRPr lang="en-IN" dirty="0"/>
          </a:p>
        </p:txBody>
      </p:sp>
    </p:spTree>
    <p:extLst>
      <p:ext uri="{BB962C8B-B14F-4D97-AF65-F5344CB8AC3E}">
        <p14:creationId xmlns:p14="http://schemas.microsoft.com/office/powerpoint/2010/main" val="249725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utrimncpa.wordpress.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indiandistricts.in/"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computationalmusic.co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computationalmusic.com/pdfs/The-Music-of-Minds-and-Machines.pdf"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academia.edu/143612425/Machine_interpreting_P%C4%81%E1%B9%87inis_A%E1%B9%A3%E1%B9%AD%C4%81dhy%C4%81y%C4%AB_A_Feasibility_Study_with_K%E1%B9%9Bdanta_Word_Generation_in_Sa%E1%B9%83sk%E1%B9%9B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mis.i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5654C-6E4D-C68B-25A7-A9E5A3D1C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E4A37-F507-F9C5-AA16-339DC7B39318}"/>
              </a:ext>
            </a:extLst>
          </p:cNvPr>
          <p:cNvSpPr>
            <a:spLocks noGrp="1"/>
          </p:cNvSpPr>
          <p:nvPr>
            <p:ph type="ctrTitle"/>
          </p:nvPr>
        </p:nvSpPr>
        <p:spPr>
          <a:xfrm>
            <a:off x="1524000" y="198632"/>
            <a:ext cx="9144000" cy="1200960"/>
          </a:xfrm>
        </p:spPr>
        <p:txBody>
          <a:bodyPr>
            <a:normAutofit/>
          </a:bodyPr>
          <a:lstStyle/>
          <a:p>
            <a:r>
              <a:rPr lang="en-US" sz="3600" b="1" dirty="0">
                <a:solidFill>
                  <a:srgbClr val="800000"/>
                </a:solidFill>
                <a:latin typeface="+mn-lt"/>
              </a:rPr>
              <a:t>Computational Musicology:</a:t>
            </a:r>
            <a:br>
              <a:rPr lang="en-US" sz="3600" b="1" dirty="0">
                <a:solidFill>
                  <a:srgbClr val="800000"/>
                </a:solidFill>
                <a:latin typeface="+mn-lt"/>
              </a:rPr>
            </a:br>
            <a:r>
              <a:rPr lang="en-US" sz="3600" b="1" dirty="0">
                <a:solidFill>
                  <a:schemeClr val="accent2">
                    <a:lumMod val="50000"/>
                  </a:schemeClr>
                </a:solidFill>
                <a:latin typeface="+mn-lt"/>
              </a:rPr>
              <a:t>Algorithms Meet Aalaps</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8B759DF0-BC3A-2CA3-B57E-20501D75884B}"/>
              </a:ext>
            </a:extLst>
          </p:cNvPr>
          <p:cNvSpPr>
            <a:spLocks noGrp="1"/>
          </p:cNvSpPr>
          <p:nvPr>
            <p:ph type="subTitle" idx="1"/>
          </p:nvPr>
        </p:nvSpPr>
        <p:spPr>
          <a:xfrm>
            <a:off x="1524000" y="3863295"/>
            <a:ext cx="9144000" cy="2500182"/>
          </a:xfrm>
        </p:spPr>
        <p:txBody>
          <a:bodyPr>
            <a:normAutofit/>
          </a:bodyPr>
          <a:lstStyle/>
          <a:p>
            <a:r>
              <a:rPr lang="en-US" dirty="0"/>
              <a:t> </a:t>
            </a:r>
          </a:p>
          <a:p>
            <a:r>
              <a:rPr lang="en-US" b="1" dirty="0">
                <a:solidFill>
                  <a:schemeClr val="accent2">
                    <a:lumMod val="50000"/>
                  </a:schemeClr>
                </a:solidFill>
              </a:rPr>
              <a:t>Dr. Vinod Vidwans</a:t>
            </a:r>
          </a:p>
          <a:p>
            <a:r>
              <a:rPr lang="en-US" b="1" dirty="0">
                <a:solidFill>
                  <a:schemeClr val="accent2">
                    <a:lumMod val="50000"/>
                  </a:schemeClr>
                </a:solidFill>
              </a:rPr>
              <a:t>Professor</a:t>
            </a:r>
          </a:p>
          <a:p>
            <a:r>
              <a:rPr lang="en-US" b="1" dirty="0">
                <a:solidFill>
                  <a:schemeClr val="accent2">
                    <a:lumMod val="50000"/>
                  </a:schemeClr>
                </a:solidFill>
              </a:rPr>
              <a:t>Department of Design, Art and Performance,</a:t>
            </a:r>
          </a:p>
          <a:p>
            <a:r>
              <a:rPr lang="en-US" b="1" dirty="0">
                <a:solidFill>
                  <a:schemeClr val="accent2">
                    <a:lumMod val="50000"/>
                  </a:schemeClr>
                </a:solidFill>
              </a:rPr>
              <a:t>FLAME University, Pune</a:t>
            </a:r>
          </a:p>
          <a:p>
            <a:endParaRPr lang="en-IN" dirty="0"/>
          </a:p>
        </p:txBody>
      </p:sp>
      <p:pic>
        <p:nvPicPr>
          <p:cNvPr id="5" name="Picture 4">
            <a:extLst>
              <a:ext uri="{FF2B5EF4-FFF2-40B4-BE49-F238E27FC236}">
                <a16:creationId xmlns:a16="http://schemas.microsoft.com/office/drawing/2014/main" id="{CA68D5DB-6E9E-F5EF-E95E-A64296C1CBF6}"/>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41E7964-26E5-B3FF-1E1C-2D59BFC2A75F}"/>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46414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CB28-D92E-3076-21A7-DE96EA5FC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78A3B-8BFC-4384-FEBE-1BC2E8AB3DA5}"/>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EF1A3002-1591-6108-C05B-6798D29D0D3B}"/>
              </a:ext>
            </a:extLst>
          </p:cNvPr>
          <p:cNvSpPr>
            <a:spLocks noGrp="1"/>
          </p:cNvSpPr>
          <p:nvPr>
            <p:ph type="subTitle" idx="1"/>
          </p:nvPr>
        </p:nvSpPr>
        <p:spPr>
          <a:xfrm>
            <a:off x="1801107" y="1371599"/>
            <a:ext cx="10045364" cy="5110487"/>
          </a:xfrm>
        </p:spPr>
        <p:txBody>
          <a:bodyPr>
            <a:noAutofit/>
          </a:bodyPr>
          <a:lstStyle/>
          <a:p>
            <a:r>
              <a:rPr lang="en-IN" sz="3200" b="1" dirty="0"/>
              <a:t>Practical Applications</a:t>
            </a:r>
            <a:endParaRPr lang="en-IN" sz="3200" dirty="0"/>
          </a:p>
          <a:p>
            <a:pPr algn="l"/>
            <a:endParaRPr lang="en-IN" sz="3200" dirty="0"/>
          </a:p>
          <a:p>
            <a:pPr algn="l"/>
            <a:r>
              <a:rPr lang="en-IN" sz="3200" dirty="0"/>
              <a:t>AI has found profound applications across the Digital Humanities, challenging and augmenting human creativity.</a:t>
            </a:r>
          </a:p>
          <a:p>
            <a:pPr algn="l"/>
            <a:r>
              <a:rPr lang="en-IN" sz="3200" dirty="0"/>
              <a:t> </a:t>
            </a:r>
          </a:p>
          <a:p>
            <a:pPr algn="l"/>
            <a:r>
              <a:rPr lang="en-IN" sz="3200" b="1" dirty="0"/>
              <a:t>Literature and Narrative Generation,</a:t>
            </a:r>
          </a:p>
          <a:p>
            <a:pPr lvl="0" algn="l"/>
            <a:r>
              <a:rPr lang="en-IN" sz="3200" b="1" dirty="0"/>
              <a:t>Story Generation, Poetry Generation, Visual Arts and</a:t>
            </a:r>
          </a:p>
          <a:p>
            <a:pPr lvl="0" algn="l"/>
            <a:r>
              <a:rPr lang="en-IN" sz="3200" b="1" dirty="0"/>
              <a:t>Design, Style Transfer, Autonomous Generation,</a:t>
            </a:r>
          </a:p>
          <a:p>
            <a:pPr lvl="0" algn="l"/>
            <a:r>
              <a:rPr lang="en-IN" sz="3200" b="1" dirty="0"/>
              <a:t>Architectural Design and so on…</a:t>
            </a:r>
          </a:p>
          <a:p>
            <a:pPr lvl="0" algn="l"/>
            <a:endParaRPr lang="en-IN" sz="2000" dirty="0"/>
          </a:p>
        </p:txBody>
      </p:sp>
      <p:pic>
        <p:nvPicPr>
          <p:cNvPr id="5" name="Picture 4">
            <a:extLst>
              <a:ext uri="{FF2B5EF4-FFF2-40B4-BE49-F238E27FC236}">
                <a16:creationId xmlns:a16="http://schemas.microsoft.com/office/drawing/2014/main" id="{AC6DCC8A-5BEB-986B-D3DB-1EEB0F39F94E}"/>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F7DF501F-9DDC-6AE5-646D-33F8F575C8BF}"/>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2258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EB4D7-0B1A-5D6A-C569-4B2D04B57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C0E83-F724-2FD5-80BC-4B8BB26B8525}"/>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1696453D-20CB-BFB8-4BD0-0F806F5EA528}"/>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Developing Humanistic Systems</a:t>
            </a:r>
          </a:p>
          <a:p>
            <a:endParaRPr lang="en-IN" sz="3200" dirty="0"/>
          </a:p>
          <a:p>
            <a:pPr algn="l"/>
            <a:r>
              <a:rPr lang="en-IN" sz="3200" dirty="0"/>
              <a:t>Digital Humanities is a multi-disciplinary field at the intersection of Artificial Intelligence (AI), cognitive psychology, philosophy, and the arts. </a:t>
            </a:r>
          </a:p>
          <a:p>
            <a:pPr algn="l"/>
            <a:endParaRPr lang="en-IN" sz="3200" dirty="0"/>
          </a:p>
          <a:p>
            <a:pPr marL="457200" indent="-457200" algn="l">
              <a:buFont typeface="Courier New" panose="02070309020205020404" pitchFamily="49" charset="0"/>
              <a:buChar char="o"/>
            </a:pPr>
            <a:r>
              <a:rPr lang="en-IN" sz="3200" dirty="0"/>
              <a:t>It is the study and practice of constructing computational systems that exhibit behaviours, which would be deemed humane. </a:t>
            </a:r>
          </a:p>
        </p:txBody>
      </p:sp>
      <p:pic>
        <p:nvPicPr>
          <p:cNvPr id="5" name="Picture 4">
            <a:extLst>
              <a:ext uri="{FF2B5EF4-FFF2-40B4-BE49-F238E27FC236}">
                <a16:creationId xmlns:a16="http://schemas.microsoft.com/office/drawing/2014/main" id="{2492E50D-448E-B592-2D7E-808AEC4253BD}"/>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18E69617-D8F8-CF85-FCE5-D9838C66330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33843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0BAD3-8169-24C6-AA60-0E797813E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B5911-7DD8-C4A4-78D5-FEC189C6C45B}"/>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125173C1-4855-EC1C-E334-FF6BD07F5484}"/>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Developing Humanistic Systems</a:t>
            </a:r>
          </a:p>
          <a:p>
            <a:pPr lvl="0" algn="l"/>
            <a:endParaRPr lang="en-IN" sz="3200" b="1" dirty="0"/>
          </a:p>
          <a:p>
            <a:pPr lvl="0" algn="l"/>
            <a:r>
              <a:rPr lang="en-IN" sz="3200" b="1" dirty="0"/>
              <a:t>Replication:</a:t>
            </a:r>
            <a:r>
              <a:rPr lang="en-IN" sz="3200" dirty="0"/>
              <a:t> To build a computer program capable of human-level, or even superhuman, creativity, generating artifacts that are novel, high-quality, and surprising.</a:t>
            </a:r>
          </a:p>
          <a:p>
            <a:pPr lvl="0" algn="l"/>
            <a:endParaRPr lang="en-IN" sz="3200" dirty="0"/>
          </a:p>
          <a:p>
            <a:pPr marL="457200" lvl="0" indent="-457200" algn="l">
              <a:buFont typeface="Courier New" panose="02070309020205020404" pitchFamily="49" charset="0"/>
              <a:buChar char="o"/>
            </a:pPr>
            <a:r>
              <a:rPr lang="en-IN" sz="3200" b="1" dirty="0"/>
              <a:t>This should be the broader agenda of Digital Humanities.</a:t>
            </a:r>
          </a:p>
        </p:txBody>
      </p:sp>
      <p:pic>
        <p:nvPicPr>
          <p:cNvPr id="5" name="Picture 4">
            <a:extLst>
              <a:ext uri="{FF2B5EF4-FFF2-40B4-BE49-F238E27FC236}">
                <a16:creationId xmlns:a16="http://schemas.microsoft.com/office/drawing/2014/main" id="{2FE7B0E0-554D-62A8-5BF5-08597AE7FD6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3F8ADC4-4BF0-9531-1D28-13046C2B732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43992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6DFE-0603-2ABF-70B4-5A81B0264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713DA-DBB1-8820-6A40-56F91763F87E}"/>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0449306F-12F7-C703-A800-FF175837DEF6}"/>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Developing Humanistic Systems</a:t>
            </a:r>
          </a:p>
          <a:p>
            <a:pPr lvl="0" algn="l"/>
            <a:endParaRPr lang="en-IN" sz="3200" b="1" dirty="0"/>
          </a:p>
          <a:p>
            <a:pPr lvl="0" algn="l"/>
            <a:r>
              <a:rPr lang="en-IN" sz="3200" b="1" dirty="0"/>
              <a:t>Simulation:</a:t>
            </a:r>
            <a:r>
              <a:rPr lang="en-IN" sz="3200" dirty="0"/>
              <a:t> To better understand the human behavioural processes by modelling it algorithmically.</a:t>
            </a:r>
          </a:p>
          <a:p>
            <a:pPr algn="l"/>
            <a:endParaRPr lang="en-IN" sz="3200" b="1" dirty="0"/>
          </a:p>
          <a:p>
            <a:pPr algn="l"/>
            <a:r>
              <a:rPr lang="en-IN" sz="3200" b="1" dirty="0"/>
              <a:t>Enhancement (Co-Creativity):</a:t>
            </a:r>
            <a:r>
              <a:rPr lang="en-IN" sz="3200" dirty="0"/>
              <a:t> To develop tools that actively collaborate with and amplify human analytical ability, leading to mixed-initiative systems where both human and machines contribute to the creative act.</a:t>
            </a:r>
          </a:p>
        </p:txBody>
      </p:sp>
      <p:pic>
        <p:nvPicPr>
          <p:cNvPr id="5" name="Picture 4">
            <a:extLst>
              <a:ext uri="{FF2B5EF4-FFF2-40B4-BE49-F238E27FC236}">
                <a16:creationId xmlns:a16="http://schemas.microsoft.com/office/drawing/2014/main" id="{0CC4B277-C5BC-5FB2-9F27-13D78C1F80F0}"/>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872343AC-546F-3868-0744-66A3949E8543}"/>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25624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E7F0-5024-8D7D-4932-B0F63A003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63730-58A8-6794-30AE-9CD212135943}"/>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0AFBA2A4-68E2-FA20-A96D-C086FAC2415C}"/>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Milestones in Humanistic Systems</a:t>
            </a:r>
            <a:endParaRPr lang="en-IN" sz="3200" dirty="0"/>
          </a:p>
          <a:p>
            <a:endParaRPr lang="en-IN" sz="3200" b="1" dirty="0"/>
          </a:p>
          <a:p>
            <a:pPr algn="l"/>
            <a:r>
              <a:rPr lang="en-IN" sz="3200" b="1" dirty="0"/>
              <a:t>AARON (1973–Present)</a:t>
            </a:r>
            <a:endParaRPr lang="en-IN" sz="3200" dirty="0"/>
          </a:p>
          <a:p>
            <a:pPr algn="l"/>
            <a:r>
              <a:rPr lang="en-IN" sz="3200" dirty="0"/>
              <a:t>Created by artist Harold Cohen, AARON is a seminal, rule-based system that autonomously generated thousands of original drawings and paintings. It used a </a:t>
            </a:r>
            <a:r>
              <a:rPr lang="en-IN" sz="3200" b="1" dirty="0"/>
              <a:t>knowledge-based approach</a:t>
            </a:r>
            <a:r>
              <a:rPr lang="en-IN" sz="3200" dirty="0"/>
              <a:t> to simulate the artist's conceptual understanding of human figures, space, and colour.</a:t>
            </a:r>
          </a:p>
        </p:txBody>
      </p:sp>
      <p:pic>
        <p:nvPicPr>
          <p:cNvPr id="5" name="Picture 4">
            <a:extLst>
              <a:ext uri="{FF2B5EF4-FFF2-40B4-BE49-F238E27FC236}">
                <a16:creationId xmlns:a16="http://schemas.microsoft.com/office/drawing/2014/main" id="{824D73D3-128A-AC73-4631-BDAE93691BA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ABCA6385-A878-C311-C37D-4F7512EBE39A}"/>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48459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D0BC0-6775-CC77-CB89-08883D799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E881B-85A0-0151-A86F-2D56ED055F78}"/>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F85B10E-5425-38D4-0FD2-EA608D481965}"/>
              </a:ext>
            </a:extLst>
          </p:cNvPr>
          <p:cNvSpPr>
            <a:spLocks noGrp="1"/>
          </p:cNvSpPr>
          <p:nvPr>
            <p:ph type="subTitle" idx="1"/>
          </p:nvPr>
        </p:nvSpPr>
        <p:spPr>
          <a:xfrm>
            <a:off x="1801107" y="1371600"/>
            <a:ext cx="10045364" cy="612586"/>
          </a:xfrm>
        </p:spPr>
        <p:txBody>
          <a:bodyPr>
            <a:normAutofit/>
          </a:bodyPr>
          <a:lstStyle/>
          <a:p>
            <a:r>
              <a:rPr lang="en-US" dirty="0"/>
              <a:t> </a:t>
            </a:r>
            <a:r>
              <a:rPr lang="en-IN" sz="3200" b="1" dirty="0"/>
              <a:t>AARON (1973–Present)</a:t>
            </a:r>
            <a:endParaRPr lang="en-IN" sz="3200" dirty="0"/>
          </a:p>
        </p:txBody>
      </p:sp>
      <p:pic>
        <p:nvPicPr>
          <p:cNvPr id="5" name="Picture 4">
            <a:extLst>
              <a:ext uri="{FF2B5EF4-FFF2-40B4-BE49-F238E27FC236}">
                <a16:creationId xmlns:a16="http://schemas.microsoft.com/office/drawing/2014/main" id="{03809784-AB04-8A05-B927-C00EABCCC14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3FFC4979-B1A9-9134-9206-9675D169FA43}"/>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a:extLst>
              <a:ext uri="{FF2B5EF4-FFF2-40B4-BE49-F238E27FC236}">
                <a16:creationId xmlns:a16="http://schemas.microsoft.com/office/drawing/2014/main" id="{36A0D720-D008-6B0F-3FF5-AD088F9B1B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8034" y="2296562"/>
            <a:ext cx="5731510" cy="4298950"/>
          </a:xfrm>
          <a:prstGeom prst="rect">
            <a:avLst/>
          </a:prstGeom>
          <a:noFill/>
          <a:ln>
            <a:noFill/>
          </a:ln>
        </p:spPr>
      </p:pic>
    </p:spTree>
    <p:extLst>
      <p:ext uri="{BB962C8B-B14F-4D97-AF65-F5344CB8AC3E}">
        <p14:creationId xmlns:p14="http://schemas.microsoft.com/office/powerpoint/2010/main" val="399780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9332D-70E6-65FA-B877-144A29D2A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C2DB0-20A7-7A47-82B2-D50E129BE3F3}"/>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87741C9-9DFF-EB7A-C724-596247D3F479}"/>
              </a:ext>
            </a:extLst>
          </p:cNvPr>
          <p:cNvSpPr>
            <a:spLocks noGrp="1"/>
          </p:cNvSpPr>
          <p:nvPr>
            <p:ph type="subTitle" idx="1"/>
          </p:nvPr>
        </p:nvSpPr>
        <p:spPr>
          <a:xfrm>
            <a:off x="1801107" y="1371600"/>
            <a:ext cx="10045364" cy="612586"/>
          </a:xfrm>
        </p:spPr>
        <p:txBody>
          <a:bodyPr>
            <a:normAutofit/>
          </a:bodyPr>
          <a:lstStyle/>
          <a:p>
            <a:r>
              <a:rPr lang="en-US" dirty="0"/>
              <a:t> </a:t>
            </a:r>
            <a:r>
              <a:rPr lang="en-IN" sz="3200" b="1" dirty="0"/>
              <a:t>AARON (1973–Present)</a:t>
            </a:r>
            <a:endParaRPr lang="en-IN" sz="3200" dirty="0"/>
          </a:p>
        </p:txBody>
      </p:sp>
      <p:pic>
        <p:nvPicPr>
          <p:cNvPr id="5" name="Picture 4">
            <a:extLst>
              <a:ext uri="{FF2B5EF4-FFF2-40B4-BE49-F238E27FC236}">
                <a16:creationId xmlns:a16="http://schemas.microsoft.com/office/drawing/2014/main" id="{EC28DFE8-99D3-4C00-524D-2E675807BCFA}"/>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012C13D-4713-920E-C981-ABFA4FAFC33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7" name="Picture 6">
            <a:extLst>
              <a:ext uri="{FF2B5EF4-FFF2-40B4-BE49-F238E27FC236}">
                <a16:creationId xmlns:a16="http://schemas.microsoft.com/office/drawing/2014/main" id="{37FCAE92-711A-81A3-B8FB-6D5B399B91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9480" y="2506961"/>
            <a:ext cx="5731510" cy="3766185"/>
          </a:xfrm>
          <a:prstGeom prst="rect">
            <a:avLst/>
          </a:prstGeom>
          <a:noFill/>
          <a:ln>
            <a:noFill/>
          </a:ln>
        </p:spPr>
      </p:pic>
    </p:spTree>
    <p:extLst>
      <p:ext uri="{BB962C8B-B14F-4D97-AF65-F5344CB8AC3E}">
        <p14:creationId xmlns:p14="http://schemas.microsoft.com/office/powerpoint/2010/main" val="123888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5B5B0-1592-D88A-096C-1794C666A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2FC3F-FF8D-12E7-4352-0928E4EC08C0}"/>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04A2DBC4-0D60-56A8-4745-7252036C16DA}"/>
              </a:ext>
            </a:extLst>
          </p:cNvPr>
          <p:cNvSpPr>
            <a:spLocks noGrp="1"/>
          </p:cNvSpPr>
          <p:nvPr>
            <p:ph type="subTitle" idx="1"/>
          </p:nvPr>
        </p:nvSpPr>
        <p:spPr>
          <a:xfrm>
            <a:off x="1801107" y="1184988"/>
            <a:ext cx="10045364" cy="5673011"/>
          </a:xfrm>
        </p:spPr>
        <p:txBody>
          <a:bodyPr>
            <a:normAutofit/>
          </a:bodyPr>
          <a:lstStyle/>
          <a:p>
            <a:r>
              <a:rPr lang="en-US" dirty="0"/>
              <a:t> </a:t>
            </a:r>
            <a:r>
              <a:rPr lang="en-IN" sz="3200" b="1" dirty="0"/>
              <a:t>BACON (1980s)</a:t>
            </a:r>
            <a:endParaRPr lang="en-IN" sz="3200" dirty="0"/>
          </a:p>
          <a:p>
            <a:pPr algn="l"/>
            <a:r>
              <a:rPr lang="en-IN" sz="3200" dirty="0"/>
              <a:t>An AI program by Langley's group that rediscovered several fundamental scientific laws (e.g., Kepler's Third Law),—an early example of </a:t>
            </a:r>
            <a:r>
              <a:rPr lang="en-IN" sz="3200" b="1" dirty="0"/>
              <a:t>exploratory creativity</a:t>
            </a:r>
            <a:r>
              <a:rPr lang="en-IN" sz="3200" dirty="0"/>
              <a:t> in science.</a:t>
            </a:r>
          </a:p>
          <a:p>
            <a:endParaRPr lang="en-IN" sz="3200" dirty="0"/>
          </a:p>
        </p:txBody>
      </p:sp>
      <p:pic>
        <p:nvPicPr>
          <p:cNvPr id="5" name="Picture 4">
            <a:extLst>
              <a:ext uri="{FF2B5EF4-FFF2-40B4-BE49-F238E27FC236}">
                <a16:creationId xmlns:a16="http://schemas.microsoft.com/office/drawing/2014/main" id="{1E1D0133-DDC1-3C9C-EC3B-52A5E791C3F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3D846AC8-324C-F61B-FC0A-327119042B7E}"/>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descr="Book cover for Scientific Discovery: Computational Explorations of the Creative Process">
            <a:extLst>
              <a:ext uri="{FF2B5EF4-FFF2-40B4-BE49-F238E27FC236}">
                <a16:creationId xmlns:a16="http://schemas.microsoft.com/office/drawing/2014/main" id="{FD5EFAF1-A5BC-58BC-421E-3533A88CF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66463" y="2921197"/>
            <a:ext cx="2914650" cy="4524375"/>
          </a:xfrm>
          <a:prstGeom prst="rect">
            <a:avLst/>
          </a:prstGeom>
          <a:noFill/>
          <a:ln>
            <a:noFill/>
          </a:ln>
        </p:spPr>
      </p:pic>
    </p:spTree>
    <p:extLst>
      <p:ext uri="{BB962C8B-B14F-4D97-AF65-F5344CB8AC3E}">
        <p14:creationId xmlns:p14="http://schemas.microsoft.com/office/powerpoint/2010/main" val="168996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BF34F-4C51-BB30-59B0-220DBD8BD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BF140-3B28-17DF-EF72-0AE3C38ABD2D}"/>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554DAD2-128B-B70C-1A5D-1037423FF9FE}"/>
              </a:ext>
            </a:extLst>
          </p:cNvPr>
          <p:cNvSpPr>
            <a:spLocks noGrp="1"/>
          </p:cNvSpPr>
          <p:nvPr>
            <p:ph type="subTitle" idx="1"/>
          </p:nvPr>
        </p:nvSpPr>
        <p:spPr>
          <a:xfrm>
            <a:off x="1801107" y="1371599"/>
            <a:ext cx="10045364" cy="5110487"/>
          </a:xfrm>
        </p:spPr>
        <p:txBody>
          <a:bodyPr>
            <a:normAutofit/>
          </a:bodyPr>
          <a:lstStyle/>
          <a:p>
            <a:r>
              <a:rPr lang="en-US" dirty="0"/>
              <a:t> </a:t>
            </a:r>
            <a:r>
              <a:rPr lang="en-IN" sz="3200" b="1" dirty="0"/>
              <a:t>Deep Learning Revolution (GANs/Transformers) 2010-present</a:t>
            </a:r>
          </a:p>
          <a:p>
            <a:endParaRPr lang="en-IN" sz="3200" dirty="0"/>
          </a:p>
          <a:p>
            <a:pPr algn="l"/>
            <a:r>
              <a:rPr lang="en-IN" sz="3200" dirty="0"/>
              <a:t>The advent of deep learning, particularly Generative Adversarial Networks (GANs) and Transformer models (like GPT and DALL-E), dramatically increased the quality and novelty of generated artifacts, leading to the “Generative AI" boom.</a:t>
            </a:r>
          </a:p>
          <a:p>
            <a:endParaRPr lang="en-IN" sz="3200" dirty="0"/>
          </a:p>
        </p:txBody>
      </p:sp>
      <p:pic>
        <p:nvPicPr>
          <p:cNvPr id="5" name="Picture 4">
            <a:extLst>
              <a:ext uri="{FF2B5EF4-FFF2-40B4-BE49-F238E27FC236}">
                <a16:creationId xmlns:a16="http://schemas.microsoft.com/office/drawing/2014/main" id="{897B849A-3975-00BD-60B3-8064BDE77C0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6C50F494-8CFE-66FA-BEAA-0293C06D78B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44271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62244-372D-13AD-2CAD-46DA3101F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E63B1-2B37-1CEF-D6D1-858A6F0FCBC1}"/>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4517D4FA-FAD9-9E11-0EA8-2EF70D14723E}"/>
              </a:ext>
            </a:extLst>
          </p:cNvPr>
          <p:cNvSpPr>
            <a:spLocks noGrp="1"/>
          </p:cNvSpPr>
          <p:nvPr>
            <p:ph type="subTitle" idx="1"/>
          </p:nvPr>
        </p:nvSpPr>
        <p:spPr>
          <a:xfrm>
            <a:off x="1801107" y="1371599"/>
            <a:ext cx="10045364" cy="793103"/>
          </a:xfrm>
        </p:spPr>
        <p:txBody>
          <a:bodyPr>
            <a:normAutofit/>
          </a:bodyPr>
          <a:lstStyle/>
          <a:p>
            <a:r>
              <a:rPr lang="en-IN" dirty="0"/>
              <a:t>The artwork </a:t>
            </a:r>
            <a:r>
              <a:rPr lang="en-IN" b="1" dirty="0"/>
              <a:t>Portrait of Edmond de Belamy, </a:t>
            </a:r>
            <a:r>
              <a:rPr lang="en-IN" dirty="0"/>
              <a:t>which was generated by a GAN and sold for US$ 432,500 at a major auction house.</a:t>
            </a:r>
            <a:endParaRPr lang="en-IN" sz="3200" dirty="0"/>
          </a:p>
        </p:txBody>
      </p:sp>
      <p:pic>
        <p:nvPicPr>
          <p:cNvPr id="5" name="Picture 4">
            <a:extLst>
              <a:ext uri="{FF2B5EF4-FFF2-40B4-BE49-F238E27FC236}">
                <a16:creationId xmlns:a16="http://schemas.microsoft.com/office/drawing/2014/main" id="{FCADFF6B-8EF8-2F25-577B-D2D117E5E98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C1975259-3349-FBD0-F223-A55E1E61DCE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descr="undefined">
            <a:extLst>
              <a:ext uri="{FF2B5EF4-FFF2-40B4-BE49-F238E27FC236}">
                <a16:creationId xmlns:a16="http://schemas.microsoft.com/office/drawing/2014/main" id="{F7E08693-57C8-6844-0C35-CBD97BCF17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297" y="2355122"/>
            <a:ext cx="4249796" cy="4265805"/>
          </a:xfrm>
          <a:prstGeom prst="rect">
            <a:avLst/>
          </a:prstGeom>
          <a:noFill/>
          <a:ln>
            <a:noFill/>
          </a:ln>
        </p:spPr>
      </p:pic>
    </p:spTree>
    <p:extLst>
      <p:ext uri="{BB962C8B-B14F-4D97-AF65-F5344CB8AC3E}">
        <p14:creationId xmlns:p14="http://schemas.microsoft.com/office/powerpoint/2010/main" val="114708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B5820-B506-54B3-9CD8-8676B3796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9E3CE-BECD-F067-1BA0-64419B0B2EF0}"/>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224A4D18-EC8D-64B8-AD0D-B527F0B55B08}"/>
              </a:ext>
            </a:extLst>
          </p:cNvPr>
          <p:cNvSpPr>
            <a:spLocks noGrp="1"/>
          </p:cNvSpPr>
          <p:nvPr>
            <p:ph type="subTitle" idx="1"/>
          </p:nvPr>
        </p:nvSpPr>
        <p:spPr>
          <a:xfrm>
            <a:off x="1801107" y="1371600"/>
            <a:ext cx="10045364" cy="5402424"/>
          </a:xfrm>
        </p:spPr>
        <p:txBody>
          <a:bodyPr>
            <a:normAutofit fontScale="32500" lnSpcReduction="20000"/>
          </a:bodyPr>
          <a:lstStyle/>
          <a:p>
            <a:r>
              <a:rPr lang="en-US" dirty="0"/>
              <a:t> </a:t>
            </a:r>
          </a:p>
          <a:p>
            <a:r>
              <a:rPr lang="en-IN" sz="9800" b="1" dirty="0"/>
              <a:t>Digital Humanities</a:t>
            </a:r>
            <a:r>
              <a:rPr lang="en-IN" sz="9800" dirty="0"/>
              <a:t> </a:t>
            </a:r>
          </a:p>
          <a:p>
            <a:endParaRPr lang="en-IN" sz="9800" dirty="0"/>
          </a:p>
          <a:p>
            <a:pPr algn="l"/>
            <a:r>
              <a:rPr lang="en-IN" sz="9800" dirty="0"/>
              <a:t>Digital humanities is an interdisciplinary field at the intersections of the humanities and computational methods/information technologies.</a:t>
            </a:r>
          </a:p>
          <a:p>
            <a:pPr algn="l"/>
            <a:r>
              <a:rPr lang="en-IN" sz="9800" dirty="0"/>
              <a:t> </a:t>
            </a:r>
          </a:p>
          <a:p>
            <a:pPr marL="1143000" indent="-1143000" algn="l">
              <a:buFont typeface="Courier New" panose="02070309020205020404" pitchFamily="49" charset="0"/>
              <a:buChar char="o"/>
            </a:pPr>
            <a:r>
              <a:rPr lang="en-IN" sz="9800" dirty="0"/>
              <a:t>Scholars engaging with digital humanities use the powers of computational systems to approach humanistic inquiry in new ways. </a:t>
            </a:r>
          </a:p>
          <a:p>
            <a:pPr marL="1143000" indent="-1143000" algn="l">
              <a:buFont typeface="Courier New" panose="02070309020205020404" pitchFamily="49" charset="0"/>
              <a:buChar char="o"/>
            </a:pPr>
            <a:r>
              <a:rPr lang="en-IN" sz="9800" dirty="0"/>
              <a:t>Digital humanities work applies quantitative methods to qualitative research. </a:t>
            </a:r>
          </a:p>
          <a:p>
            <a:pPr algn="l"/>
            <a:r>
              <a:rPr lang="en-IN" sz="9800" dirty="0"/>
              <a:t> </a:t>
            </a:r>
          </a:p>
          <a:p>
            <a:endParaRPr lang="en-IN" dirty="0"/>
          </a:p>
        </p:txBody>
      </p:sp>
      <p:pic>
        <p:nvPicPr>
          <p:cNvPr id="5" name="Picture 4">
            <a:extLst>
              <a:ext uri="{FF2B5EF4-FFF2-40B4-BE49-F238E27FC236}">
                <a16:creationId xmlns:a16="http://schemas.microsoft.com/office/drawing/2014/main" id="{C46F99B5-E069-6E3E-CE44-6CAA345F9D7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82A4B046-06A3-0D3D-82EE-4A95F859B903}"/>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2558092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0EE1-5FC5-3E2D-D0B4-7D553E5E9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C6C69-CA8C-C2A1-407F-8D92ED3C2266}"/>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D67BB9E1-0E02-0F9E-8900-0B62208E5466}"/>
              </a:ext>
            </a:extLst>
          </p:cNvPr>
          <p:cNvSpPr>
            <a:spLocks noGrp="1"/>
          </p:cNvSpPr>
          <p:nvPr>
            <p:ph type="subTitle" idx="1"/>
          </p:nvPr>
        </p:nvSpPr>
        <p:spPr>
          <a:xfrm>
            <a:off x="1801107" y="1371599"/>
            <a:ext cx="10045364" cy="5110487"/>
          </a:xfrm>
        </p:spPr>
        <p:txBody>
          <a:bodyPr>
            <a:normAutofit/>
          </a:bodyPr>
          <a:lstStyle/>
          <a:p>
            <a:r>
              <a:rPr lang="en-US" dirty="0"/>
              <a:t> </a:t>
            </a:r>
            <a:r>
              <a:rPr lang="en-IN" sz="3200" b="1" dirty="0"/>
              <a:t>DeepMind's AlphaGo Zero (2017)</a:t>
            </a:r>
          </a:p>
          <a:p>
            <a:endParaRPr lang="en-IN" sz="3200" dirty="0"/>
          </a:p>
          <a:p>
            <a:pPr algn="l"/>
            <a:r>
              <a:rPr lang="en-IN" sz="3200" dirty="0"/>
              <a:t>Though for a game, its self-taught, superhuman moves were heralded as moments of "true creativity" by observers, showcasing </a:t>
            </a:r>
            <a:r>
              <a:rPr lang="en-IN" sz="3200" b="1" dirty="0"/>
              <a:t>transformational creativity</a:t>
            </a:r>
            <a:r>
              <a:rPr lang="en-IN" sz="3200" dirty="0"/>
              <a:t> by transcending human-established conceptual boundaries.</a:t>
            </a:r>
          </a:p>
          <a:p>
            <a:endParaRPr lang="en-IN" sz="3200" dirty="0"/>
          </a:p>
        </p:txBody>
      </p:sp>
      <p:pic>
        <p:nvPicPr>
          <p:cNvPr id="5" name="Picture 4">
            <a:extLst>
              <a:ext uri="{FF2B5EF4-FFF2-40B4-BE49-F238E27FC236}">
                <a16:creationId xmlns:a16="http://schemas.microsoft.com/office/drawing/2014/main" id="{37144F10-68AC-F37B-1037-74314A225A8B}"/>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30E96331-8D34-6FBC-703C-0BB5E9F3D875}"/>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08614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E6C7E-3811-49D8-72FA-46BC2A5C9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57116D-6186-83A6-DF4E-A52EA7E48D4E}"/>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08BC021-4D5A-0655-C282-BB877020BD51}"/>
              </a:ext>
            </a:extLst>
          </p:cNvPr>
          <p:cNvSpPr>
            <a:spLocks noGrp="1"/>
          </p:cNvSpPr>
          <p:nvPr>
            <p:ph type="subTitle" idx="1"/>
          </p:nvPr>
        </p:nvSpPr>
        <p:spPr>
          <a:xfrm>
            <a:off x="1801107" y="1371600"/>
            <a:ext cx="10045364" cy="612586"/>
          </a:xfrm>
        </p:spPr>
        <p:txBody>
          <a:bodyPr>
            <a:normAutofit/>
          </a:bodyPr>
          <a:lstStyle/>
          <a:p>
            <a:r>
              <a:rPr lang="en-US" sz="3200" dirty="0"/>
              <a:t> </a:t>
            </a:r>
            <a:r>
              <a:rPr lang="en-IN" sz="3200" b="1" dirty="0"/>
              <a:t>DeepMind's AlphaGo Zero (2017)</a:t>
            </a:r>
            <a:endParaRPr lang="en-IN" sz="3200" dirty="0"/>
          </a:p>
        </p:txBody>
      </p:sp>
      <p:pic>
        <p:nvPicPr>
          <p:cNvPr id="5" name="Picture 4">
            <a:extLst>
              <a:ext uri="{FF2B5EF4-FFF2-40B4-BE49-F238E27FC236}">
                <a16:creationId xmlns:a16="http://schemas.microsoft.com/office/drawing/2014/main" id="{15B48600-19B9-59EC-3497-96A4AB352AF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E2F10B19-ED96-081C-53A2-C1E45DEEE091}"/>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a:extLst>
              <a:ext uri="{FF2B5EF4-FFF2-40B4-BE49-F238E27FC236}">
                <a16:creationId xmlns:a16="http://schemas.microsoft.com/office/drawing/2014/main" id="{BFB74B8D-F5FE-48BB-227D-9EB77D0EB6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480" y="2341984"/>
            <a:ext cx="5731510" cy="4298950"/>
          </a:xfrm>
          <a:prstGeom prst="rect">
            <a:avLst/>
          </a:prstGeom>
          <a:noFill/>
          <a:ln>
            <a:noFill/>
          </a:ln>
        </p:spPr>
      </p:pic>
    </p:spTree>
    <p:extLst>
      <p:ext uri="{BB962C8B-B14F-4D97-AF65-F5344CB8AC3E}">
        <p14:creationId xmlns:p14="http://schemas.microsoft.com/office/powerpoint/2010/main" val="226242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508FF-D751-8A9A-CC68-3D49B88B2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E8D42-D783-7F1A-D6B0-483017551282}"/>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816B620A-4ABE-C947-3EA4-A9AA54F529F3}"/>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3200" dirty="0"/>
          </a:p>
          <a:p>
            <a:pPr algn="l"/>
            <a:r>
              <a:rPr lang="en-IN" sz="3200" b="1" dirty="0"/>
              <a:t>Computational Musicology </a:t>
            </a:r>
            <a:r>
              <a:rPr lang="en-IN" sz="3200" dirty="0"/>
              <a:t>is a sub-field that integrates the study of music with computational methods, making it a natural and vital component of Digital Humanities. </a:t>
            </a:r>
          </a:p>
          <a:p>
            <a:pPr algn="l"/>
            <a:endParaRPr lang="en-IN" sz="3200" dirty="0"/>
          </a:p>
          <a:p>
            <a:pPr algn="l"/>
            <a:r>
              <a:rPr lang="en-IN" sz="3200" dirty="0"/>
              <a:t>It applies data science, artificial intelligence (AI), and advanced computing tools to analyse, represent, and understand music in ways traditional musicology cannot.</a:t>
            </a:r>
          </a:p>
        </p:txBody>
      </p:sp>
      <p:pic>
        <p:nvPicPr>
          <p:cNvPr id="5" name="Picture 4">
            <a:extLst>
              <a:ext uri="{FF2B5EF4-FFF2-40B4-BE49-F238E27FC236}">
                <a16:creationId xmlns:a16="http://schemas.microsoft.com/office/drawing/2014/main" id="{F993D548-28D1-391C-9255-4A5ABAAA63C3}"/>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E15B95F5-365F-33B1-5041-06B4D6A9366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95676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6A55F-0143-97DF-F188-664D8D319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80FE8-D0C0-A5F1-FBC2-BC722BB1AF93}"/>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61E3B4A-B278-453B-3492-169E34C12318}"/>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3200" dirty="0"/>
          </a:p>
          <a:p>
            <a:pPr lvl="0" algn="l"/>
            <a:r>
              <a:rPr lang="en-IN" sz="3200" b="1" dirty="0"/>
              <a:t>Music Information Retrieval (MIR):</a:t>
            </a:r>
            <a:r>
              <a:rPr lang="en-IN" sz="3200" dirty="0"/>
              <a:t> This is the heart of the field. It focuses on developing systems to search, analyse, and manage digital music data. </a:t>
            </a:r>
          </a:p>
          <a:p>
            <a:pPr lvl="0" algn="l"/>
            <a:endParaRPr lang="en-IN" sz="3200" dirty="0"/>
          </a:p>
          <a:p>
            <a:pPr lvl="0" algn="l"/>
            <a:r>
              <a:rPr lang="en-IN" sz="3200" dirty="0"/>
              <a:t>Tasks include automatic genre classification, identifying a piece of music based on a hummed melody, or finding structural patterns in large musical archives.</a:t>
            </a:r>
          </a:p>
        </p:txBody>
      </p:sp>
      <p:pic>
        <p:nvPicPr>
          <p:cNvPr id="5" name="Picture 4">
            <a:extLst>
              <a:ext uri="{FF2B5EF4-FFF2-40B4-BE49-F238E27FC236}">
                <a16:creationId xmlns:a16="http://schemas.microsoft.com/office/drawing/2014/main" id="{62EB5430-A283-B4DE-9CA3-B3052A777D5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FB87B5B6-C6E5-8660-57F4-E5E3AF28EBB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234002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6FA4-4E2D-F13D-445F-694D918A6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ADDA2-4471-B852-B57E-8C400E80DE26}"/>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5382B60C-6C2E-E318-D529-91765137FAF0}"/>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3200" dirty="0"/>
          </a:p>
          <a:p>
            <a:pPr lvl="0" algn="l"/>
            <a:r>
              <a:rPr lang="en-IN" sz="3200" b="1" dirty="0"/>
              <a:t>Digital Music Encoding and Analysis:</a:t>
            </a:r>
            <a:r>
              <a:rPr lang="en-IN" sz="3200" dirty="0"/>
              <a:t> Scholars use standardized formats like MusicXML or MEI (Music Encoding Initiative) to represent musical scores in a machine-readable format. This allows for computational analysis of features like:</a:t>
            </a:r>
          </a:p>
          <a:p>
            <a:pPr lvl="0" algn="l"/>
            <a:r>
              <a:rPr lang="en-IN" sz="3200" b="1" dirty="0"/>
              <a:t>Style, Harmony, Rhythm, Meter, Performance Analysis</a:t>
            </a:r>
            <a:endParaRPr lang="en-IN" sz="3200" dirty="0"/>
          </a:p>
        </p:txBody>
      </p:sp>
      <p:pic>
        <p:nvPicPr>
          <p:cNvPr id="5" name="Picture 4">
            <a:extLst>
              <a:ext uri="{FF2B5EF4-FFF2-40B4-BE49-F238E27FC236}">
                <a16:creationId xmlns:a16="http://schemas.microsoft.com/office/drawing/2014/main" id="{74783A25-E525-3197-0109-D68EE304D5D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C98DABBC-24F0-B09C-09FC-CBE8F0520A0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07198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40425-EF63-3C28-9839-C713F9DB9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A91D6-1155-DA23-9FFF-221E264FC5EA}"/>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82180F1-C1CA-DDAF-EF4D-28B23EE3BE41}"/>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3200" dirty="0"/>
          </a:p>
          <a:p>
            <a:pPr lvl="0" algn="l"/>
            <a:r>
              <a:rPr lang="en-IN" sz="3200" b="1" dirty="0"/>
              <a:t>Corpus Creation and Visualization:</a:t>
            </a:r>
            <a:r>
              <a:rPr lang="en-IN" sz="3200" dirty="0"/>
              <a:t> Computational musicologists create massive digital collections, or corpora, of musical data (scores, audio, and metadata). They then use data visualization techniques to map out stylistic trends, composer networks, or the geographic spread of musical forms.</a:t>
            </a:r>
          </a:p>
          <a:p>
            <a:pPr lvl="0" algn="l"/>
            <a:r>
              <a:rPr lang="en-IN" dirty="0"/>
              <a:t>Music in Motion by NCPA Mumbai-  website:  </a:t>
            </a:r>
            <a:r>
              <a:rPr lang="en-IN" u="sng" dirty="0">
                <a:hlinkClick r:id="rId2"/>
              </a:rPr>
              <a:t>https://autrimncpa.wordpress.com/</a:t>
            </a:r>
            <a:endParaRPr lang="en-IN" sz="3200" dirty="0"/>
          </a:p>
        </p:txBody>
      </p:sp>
      <p:pic>
        <p:nvPicPr>
          <p:cNvPr id="5" name="Picture 4">
            <a:extLst>
              <a:ext uri="{FF2B5EF4-FFF2-40B4-BE49-F238E27FC236}">
                <a16:creationId xmlns:a16="http://schemas.microsoft.com/office/drawing/2014/main" id="{B0860C9B-1E1C-C99B-02A5-8CDE85B5855E}"/>
              </a:ext>
            </a:extLst>
          </p:cNvPr>
          <p:cNvPicPr>
            <a:picLocks noChangeAspect="1"/>
          </p:cNvPicPr>
          <p:nvPr/>
        </p:nvPicPr>
        <p:blipFill>
          <a:blip r:embed="rId3">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75663E22-9DD3-89FD-FBCD-EBD235C5B162}"/>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701610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889E-5B92-A508-3CF8-DB8D89E63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79DBA-640D-3DDA-594F-254D8F1613CC}"/>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AFABF9C0-42AC-A3BD-3C3A-3AF49DAAEFD6}"/>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2800" dirty="0"/>
          </a:p>
          <a:p>
            <a:pPr algn="l"/>
            <a:r>
              <a:rPr lang="en-IN" sz="3200" dirty="0"/>
              <a:t>By treating music as complex, structured data, computational musicology not only aids in the study of music history but also contributes to the broader mission of developing new knowledge through computational engagement with human culture.</a:t>
            </a:r>
          </a:p>
          <a:p>
            <a:pPr algn="l"/>
            <a:r>
              <a:rPr lang="en-US" sz="3200" dirty="0"/>
              <a:t> </a:t>
            </a:r>
            <a:endParaRPr lang="en-IN" sz="3200" dirty="0"/>
          </a:p>
        </p:txBody>
      </p:sp>
      <p:pic>
        <p:nvPicPr>
          <p:cNvPr id="5" name="Picture 4">
            <a:extLst>
              <a:ext uri="{FF2B5EF4-FFF2-40B4-BE49-F238E27FC236}">
                <a16:creationId xmlns:a16="http://schemas.microsoft.com/office/drawing/2014/main" id="{612483D4-4928-DCA6-6CAB-C5D504AA2A6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6602123F-B29D-6447-2160-DDD5E8B99FDE}"/>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4211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E5D22-9162-A79D-7207-41229FA41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A376E-3B28-5BD9-01FE-F06A42488BE7}"/>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211D59C-42B1-C3EF-2BA4-B35C65FA473F}"/>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2800" dirty="0"/>
          </a:p>
          <a:p>
            <a:pPr algn="l"/>
            <a:r>
              <a:rPr lang="en-US" sz="3200" dirty="0"/>
              <a:t>Music is </a:t>
            </a:r>
            <a:r>
              <a:rPr lang="en-US" sz="3200" b="1" dirty="0"/>
              <a:t>“Organized Sound”, </a:t>
            </a:r>
            <a:r>
              <a:rPr lang="en-US" sz="3200" dirty="0"/>
              <a:t>Composers add patterns of </a:t>
            </a:r>
          </a:p>
          <a:p>
            <a:pPr algn="l"/>
            <a:r>
              <a:rPr lang="en-US" sz="3200" dirty="0"/>
              <a:t>ordered variations in pitch, timing and other parameters. </a:t>
            </a:r>
          </a:p>
          <a:p>
            <a:pPr algn="l"/>
            <a:endParaRPr lang="en-US" sz="3200" dirty="0"/>
          </a:p>
          <a:p>
            <a:pPr algn="l"/>
            <a:r>
              <a:rPr lang="en-US" sz="3200" dirty="0"/>
              <a:t>This brings in musical </a:t>
            </a:r>
            <a:r>
              <a:rPr lang="en-US" sz="3200" b="1" i="1" dirty="0"/>
              <a:t>expressiveness</a:t>
            </a:r>
            <a:r>
              <a:rPr lang="en-US" sz="3200" i="1" dirty="0"/>
              <a:t>. </a:t>
            </a:r>
          </a:p>
          <a:p>
            <a:endParaRPr lang="en-US" sz="3200" b="1" dirty="0"/>
          </a:p>
        </p:txBody>
      </p:sp>
      <p:pic>
        <p:nvPicPr>
          <p:cNvPr id="5" name="Picture 4">
            <a:extLst>
              <a:ext uri="{FF2B5EF4-FFF2-40B4-BE49-F238E27FC236}">
                <a16:creationId xmlns:a16="http://schemas.microsoft.com/office/drawing/2014/main" id="{782E2B8F-ABDF-5742-5633-D72135D36176}"/>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E586A0C-83E1-2D5A-0ECB-40881A5D6008}"/>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541571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4178-7A46-A829-E694-2A869C225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695C4-4056-B913-88A4-8DB35C4B87DF}"/>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C0975091-DC6B-7224-6E9C-584385C5811D}"/>
              </a:ext>
            </a:extLst>
          </p:cNvPr>
          <p:cNvSpPr>
            <a:spLocks noGrp="1"/>
          </p:cNvSpPr>
          <p:nvPr>
            <p:ph type="subTitle" idx="1"/>
          </p:nvPr>
        </p:nvSpPr>
        <p:spPr>
          <a:xfrm>
            <a:off x="1801107" y="1371600"/>
            <a:ext cx="10045364" cy="5402424"/>
          </a:xfrm>
        </p:spPr>
        <p:txBody>
          <a:bodyPr>
            <a:normAutofit/>
          </a:bodyPr>
          <a:lstStyle/>
          <a:p>
            <a:r>
              <a:rPr lang="en-US" dirty="0"/>
              <a:t> </a:t>
            </a:r>
          </a:p>
          <a:p>
            <a:pPr algn="l"/>
            <a:r>
              <a:rPr lang="en-IN" sz="3200" b="1" dirty="0"/>
              <a:t>Computational Musicology and Digital Humanities</a:t>
            </a:r>
          </a:p>
          <a:p>
            <a:pPr algn="l"/>
            <a:endParaRPr lang="en-IN" sz="2800" dirty="0"/>
          </a:p>
          <a:p>
            <a:pPr algn="l"/>
            <a:r>
              <a:rPr lang="en-US" sz="3200" dirty="0"/>
              <a:t>Music Composition has always been guided by Musician’s</a:t>
            </a:r>
          </a:p>
          <a:p>
            <a:pPr algn="l"/>
            <a:r>
              <a:rPr lang="en-US" sz="3200" dirty="0"/>
              <a:t>own `</a:t>
            </a:r>
            <a:r>
              <a:rPr lang="en-US" sz="3200" b="1" dirty="0"/>
              <a:t>Computational Thinking</a:t>
            </a:r>
            <a:r>
              <a:rPr lang="en-US" sz="3200" dirty="0"/>
              <a:t>’ though</a:t>
            </a:r>
          </a:p>
          <a:p>
            <a:pPr algn="l"/>
            <a:r>
              <a:rPr lang="en-US" sz="3200" dirty="0"/>
              <a:t>Inspiration may play some role.</a:t>
            </a:r>
          </a:p>
          <a:p>
            <a:pPr algn="l"/>
            <a:endParaRPr lang="en-US" sz="3200" dirty="0"/>
          </a:p>
          <a:p>
            <a:pPr algn="l"/>
            <a:r>
              <a:rPr lang="en-US" sz="3200" dirty="0"/>
              <a:t>Formalization of Musical Principles through computers and Artificial Intelligence (AI) is just a next step forward.</a:t>
            </a:r>
          </a:p>
        </p:txBody>
      </p:sp>
      <p:pic>
        <p:nvPicPr>
          <p:cNvPr id="5" name="Picture 4">
            <a:extLst>
              <a:ext uri="{FF2B5EF4-FFF2-40B4-BE49-F238E27FC236}">
                <a16:creationId xmlns:a16="http://schemas.microsoft.com/office/drawing/2014/main" id="{3C96F97D-CD94-7F76-6B62-F128CCBB138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1D5C0801-C6AA-D13B-BAC2-1244BAB30DD2}"/>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282271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4E4A-33BC-0B5A-00CB-DA3A14F62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CEE85-8116-E4A8-03E6-695F65185168}"/>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FBF1B745-AD59-B634-11AC-5A356D74E95E}"/>
              </a:ext>
            </a:extLst>
          </p:cNvPr>
          <p:cNvSpPr>
            <a:spLocks noGrp="1"/>
          </p:cNvSpPr>
          <p:nvPr>
            <p:ph type="subTitle" idx="1"/>
          </p:nvPr>
        </p:nvSpPr>
        <p:spPr>
          <a:xfrm>
            <a:off x="1801107" y="1371600"/>
            <a:ext cx="10045364" cy="5402424"/>
          </a:xfrm>
        </p:spPr>
        <p:txBody>
          <a:bodyPr>
            <a:normAutofit fontScale="92500" lnSpcReduction="10000"/>
          </a:bodyPr>
          <a:lstStyle/>
          <a:p>
            <a:r>
              <a:rPr lang="en-US" dirty="0"/>
              <a:t> </a:t>
            </a:r>
          </a:p>
          <a:p>
            <a:pPr algn="l"/>
            <a:r>
              <a:rPr lang="en-IN" sz="3200" b="1" dirty="0"/>
              <a:t>Computational Musicology and Digital Humanities</a:t>
            </a:r>
          </a:p>
          <a:p>
            <a:pPr algn="l"/>
            <a:endParaRPr lang="en-US" sz="3200" dirty="0"/>
          </a:p>
          <a:p>
            <a:pPr lvl="1" algn="l"/>
            <a:r>
              <a:rPr lang="en-US" sz="3500" dirty="0"/>
              <a:t>AI-Music involves many Computational Strategies for            Computers, Robotics and all the Future Technologies.</a:t>
            </a:r>
          </a:p>
          <a:p>
            <a:pPr lvl="1" algn="l"/>
            <a:endParaRPr lang="en-US" sz="3500" dirty="0"/>
          </a:p>
          <a:p>
            <a:pPr algn="l"/>
            <a:r>
              <a:rPr lang="en-US" sz="3200" dirty="0"/>
              <a:t>     </a:t>
            </a:r>
            <a:r>
              <a:rPr lang="en-US" sz="3200" b="1" dirty="0"/>
              <a:t>Generative Grammars,</a:t>
            </a:r>
          </a:p>
          <a:p>
            <a:pPr algn="l"/>
            <a:r>
              <a:rPr lang="en-US" sz="3200" b="1" dirty="0"/>
              <a:t>     Knowledge-Based Systems,</a:t>
            </a:r>
          </a:p>
          <a:p>
            <a:pPr algn="l"/>
            <a:r>
              <a:rPr lang="en-US" sz="3200" b="1" dirty="0"/>
              <a:t>     Markov Chains</a:t>
            </a:r>
            <a:r>
              <a:rPr lang="en-US" sz="3200" dirty="0"/>
              <a:t> and </a:t>
            </a:r>
            <a:r>
              <a:rPr lang="en-US" sz="3200" b="1" dirty="0"/>
              <a:t>Artificial Neural Networks,</a:t>
            </a:r>
          </a:p>
          <a:p>
            <a:pPr algn="l"/>
            <a:r>
              <a:rPr lang="en-US" sz="3200" b="1" dirty="0"/>
              <a:t>     Evolutionar</a:t>
            </a:r>
            <a:r>
              <a:rPr lang="en-US" sz="3200" dirty="0"/>
              <a:t>y and </a:t>
            </a:r>
            <a:r>
              <a:rPr lang="en-US" sz="3200" b="1" dirty="0"/>
              <a:t>Genetic Algorithms</a:t>
            </a:r>
            <a:r>
              <a:rPr lang="en-US" sz="3200" dirty="0"/>
              <a:t>,</a:t>
            </a:r>
          </a:p>
          <a:p>
            <a:pPr algn="l"/>
            <a:r>
              <a:rPr lang="en-US" sz="3200" dirty="0"/>
              <a:t>     </a:t>
            </a:r>
            <a:r>
              <a:rPr lang="en-US" sz="3200" b="1" dirty="0"/>
              <a:t>Self-Similarity</a:t>
            </a:r>
            <a:r>
              <a:rPr lang="en-US" sz="3200" dirty="0"/>
              <a:t> and </a:t>
            </a:r>
            <a:r>
              <a:rPr lang="en-US" sz="3200" b="1" dirty="0"/>
              <a:t>Cellular Automata </a:t>
            </a:r>
            <a:r>
              <a:rPr lang="en-US" sz="3200" dirty="0"/>
              <a:t>etc.</a:t>
            </a:r>
          </a:p>
          <a:p>
            <a:endParaRPr lang="en-US" sz="3200" b="1" dirty="0"/>
          </a:p>
        </p:txBody>
      </p:sp>
      <p:pic>
        <p:nvPicPr>
          <p:cNvPr id="5" name="Picture 4">
            <a:extLst>
              <a:ext uri="{FF2B5EF4-FFF2-40B4-BE49-F238E27FC236}">
                <a16:creationId xmlns:a16="http://schemas.microsoft.com/office/drawing/2014/main" id="{C01B44F5-9F1D-8134-F405-0413175A4607}"/>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6BE4071B-1C56-F903-5C73-99E2ABA3844E}"/>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29632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4E03-C420-34E9-F03C-8AE674F60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FB2EB-E0FB-0010-5A47-B6D544F8D0A0}"/>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C9A0AE30-C95A-E9D6-89A5-B4389F9ECD89}"/>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Prospects in Digital Humanities</a:t>
            </a:r>
          </a:p>
          <a:p>
            <a:endParaRPr lang="en-IN" sz="3200" b="1" dirty="0"/>
          </a:p>
          <a:p>
            <a:pPr algn="l"/>
            <a:r>
              <a:rPr lang="en-IN" sz="3200" dirty="0"/>
              <a:t>The future of Digital Humanities is bright, holding the promise of profound transformation in humanities research and beyond.</a:t>
            </a:r>
          </a:p>
          <a:p>
            <a:pPr lvl="0" algn="l"/>
            <a:r>
              <a:rPr lang="en-IN" sz="2800" b="1" dirty="0"/>
              <a:t>Enhanced Research Capabilities</a:t>
            </a:r>
            <a:r>
              <a:rPr lang="en-IN" sz="2800" dirty="0"/>
              <a:t>: Computational tools allow scholars to analyse vast collections of cultural artifacts and texts (Big Data) in ways that were previously impossible leading to new discoveries and research questions.   </a:t>
            </a:r>
          </a:p>
        </p:txBody>
      </p:sp>
      <p:pic>
        <p:nvPicPr>
          <p:cNvPr id="5" name="Picture 4">
            <a:extLst>
              <a:ext uri="{FF2B5EF4-FFF2-40B4-BE49-F238E27FC236}">
                <a16:creationId xmlns:a16="http://schemas.microsoft.com/office/drawing/2014/main" id="{544BCB76-3D31-2C9A-C0FD-48DD779DF86A}"/>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3E23B83B-F578-6B2F-3F21-99409D3C473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375094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B7E7-DD1A-7674-DDAC-A475F26D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100FC-FF26-9D27-E254-726364F7173F}"/>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85C2D1B1-815E-3C67-56B1-B865D2BBCB27}"/>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Examples of Computational Models</a:t>
            </a:r>
          </a:p>
          <a:p>
            <a:endParaRPr lang="en-IN" sz="3200" dirty="0"/>
          </a:p>
          <a:p>
            <a:pPr algn="l"/>
            <a:r>
              <a:rPr lang="en-IN" sz="3200" b="1" dirty="0"/>
              <a:t>Machine Learning ANN Music</a:t>
            </a:r>
            <a:r>
              <a:rPr lang="en-US" sz="3200" b="1" dirty="0"/>
              <a:t> - Demo</a:t>
            </a:r>
            <a:endParaRPr lang="en-IN" sz="3200" b="1" dirty="0"/>
          </a:p>
          <a:p>
            <a:pPr algn="l"/>
            <a:r>
              <a:rPr lang="en-IN" sz="3200" b="1" dirty="0"/>
              <a:t>FUGUE MACHINE</a:t>
            </a:r>
            <a:r>
              <a:rPr lang="en-US" sz="3200" b="1" dirty="0"/>
              <a:t> - Demo</a:t>
            </a:r>
            <a:endParaRPr lang="en-IN" sz="3200" b="1" dirty="0"/>
          </a:p>
          <a:p>
            <a:pPr algn="l"/>
            <a:r>
              <a:rPr lang="en-IN" sz="3200" b="1" dirty="0"/>
              <a:t>Musical fractal</a:t>
            </a:r>
            <a:r>
              <a:rPr lang="en-US" sz="3200" b="1" dirty="0"/>
              <a:t> - Demo</a:t>
            </a:r>
            <a:endParaRPr lang="en-IN" sz="3200" b="1" dirty="0"/>
          </a:p>
          <a:p>
            <a:pPr algn="l"/>
            <a:r>
              <a:rPr lang="en-IN" sz="3200" b="1" dirty="0"/>
              <a:t>Cellular Automaton </a:t>
            </a:r>
            <a:r>
              <a:rPr lang="en-US" sz="3200" b="1" dirty="0"/>
              <a:t>- Demo</a:t>
            </a:r>
            <a:endParaRPr lang="en-IN" sz="3200" b="1" dirty="0"/>
          </a:p>
          <a:p>
            <a:pPr algn="l"/>
            <a:endParaRPr lang="en-IN" sz="3200" dirty="0"/>
          </a:p>
          <a:p>
            <a:pPr algn="l"/>
            <a:endParaRPr lang="en-IN" sz="3200" dirty="0"/>
          </a:p>
        </p:txBody>
      </p:sp>
      <p:pic>
        <p:nvPicPr>
          <p:cNvPr id="5" name="Picture 4">
            <a:extLst>
              <a:ext uri="{FF2B5EF4-FFF2-40B4-BE49-F238E27FC236}">
                <a16:creationId xmlns:a16="http://schemas.microsoft.com/office/drawing/2014/main" id="{E214BB18-4DD4-910F-474A-9E72F968C1AF}"/>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CE22D62-A78F-1179-8EAB-68BA56F71292}"/>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52440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1437F-08C6-D76E-D775-174A41EA7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7EE55-D353-0E9A-EAB3-5A0BBAAAE370}"/>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C7E30F6D-1E42-A389-F6DA-3929F4B2DCB7}"/>
              </a:ext>
            </a:extLst>
          </p:cNvPr>
          <p:cNvSpPr>
            <a:spLocks noGrp="1"/>
          </p:cNvSpPr>
          <p:nvPr>
            <p:ph type="subTitle" idx="1"/>
          </p:nvPr>
        </p:nvSpPr>
        <p:spPr>
          <a:xfrm>
            <a:off x="1801107" y="1371600"/>
            <a:ext cx="10045364" cy="5402424"/>
          </a:xfrm>
        </p:spPr>
        <p:txBody>
          <a:bodyPr>
            <a:normAutofit/>
          </a:bodyPr>
          <a:lstStyle/>
          <a:p>
            <a:r>
              <a:rPr lang="en-US" dirty="0"/>
              <a:t> </a:t>
            </a:r>
          </a:p>
          <a:p>
            <a:r>
              <a:rPr lang="en-IN" sz="3600" b="1" dirty="0"/>
              <a:t>Computational Musicology for India</a:t>
            </a:r>
            <a:endParaRPr lang="en-IN" sz="3600" dirty="0"/>
          </a:p>
          <a:p>
            <a:pPr algn="l"/>
            <a:endParaRPr lang="en-IN" sz="3600" dirty="0"/>
          </a:p>
          <a:p>
            <a:pPr algn="l"/>
            <a:r>
              <a:rPr lang="en-IN" sz="3600" dirty="0"/>
              <a:t>The established </a:t>
            </a:r>
            <a:r>
              <a:rPr lang="en-IN" sz="3600" b="1" i="1" dirty="0"/>
              <a:t>Gyāna-Samvid</a:t>
            </a:r>
            <a:r>
              <a:rPr lang="en-IN" sz="3600" dirty="0"/>
              <a:t> (compendium of expertise) for Indian music can be documented and preserved as </a:t>
            </a:r>
            <a:r>
              <a:rPr lang="en-IN" sz="3600" b="1" dirty="0"/>
              <a:t>‘smart’ digital repositories, ‘smart’ books, and ‘smart’ systems</a:t>
            </a:r>
            <a:r>
              <a:rPr lang="en-IN" sz="3600" dirty="0"/>
              <a:t>. </a:t>
            </a:r>
          </a:p>
          <a:p>
            <a:pPr algn="l"/>
            <a:endParaRPr lang="en-IN" sz="3600" dirty="0"/>
          </a:p>
          <a:p>
            <a:pPr algn="l"/>
            <a:r>
              <a:rPr lang="en-IN" sz="2800" dirty="0"/>
              <a:t>A significant amount of work has already been undertaken in Sanskrit grammar, based on </a:t>
            </a:r>
            <a:r>
              <a:rPr lang="en-IN" sz="2800" b="1" dirty="0"/>
              <a:t>Pāṇini’s </a:t>
            </a:r>
            <a:r>
              <a:rPr lang="en-IN" sz="2800" b="1" i="1" dirty="0"/>
              <a:t>Aṣṭādhyāyi</a:t>
            </a:r>
            <a:r>
              <a:rPr lang="en-IN" sz="2800" dirty="0"/>
              <a:t>. </a:t>
            </a:r>
          </a:p>
        </p:txBody>
      </p:sp>
      <p:pic>
        <p:nvPicPr>
          <p:cNvPr id="5" name="Picture 4">
            <a:extLst>
              <a:ext uri="{FF2B5EF4-FFF2-40B4-BE49-F238E27FC236}">
                <a16:creationId xmlns:a16="http://schemas.microsoft.com/office/drawing/2014/main" id="{2A05D1FB-8D77-0A36-13CF-960D6520AAE9}"/>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FF85FE5A-B60C-FDFC-F70B-F19B94079EA0}"/>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936810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9C2C8-9D00-DC1B-2749-C863734B2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C6D5D-5076-DD92-F58A-6002C6BD4113}"/>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14105E68-4682-BB12-6BAF-FA1E1CF5665D}"/>
              </a:ext>
            </a:extLst>
          </p:cNvPr>
          <p:cNvSpPr>
            <a:spLocks noGrp="1"/>
          </p:cNvSpPr>
          <p:nvPr>
            <p:ph type="subTitle" idx="1"/>
          </p:nvPr>
        </p:nvSpPr>
        <p:spPr>
          <a:xfrm>
            <a:off x="1801107" y="1371600"/>
            <a:ext cx="10045364" cy="5402424"/>
          </a:xfrm>
        </p:spPr>
        <p:txBody>
          <a:bodyPr>
            <a:normAutofit/>
          </a:bodyPr>
          <a:lstStyle/>
          <a:p>
            <a:r>
              <a:rPr lang="en-US" dirty="0"/>
              <a:t> </a:t>
            </a:r>
          </a:p>
          <a:p>
            <a:r>
              <a:rPr lang="en-IN" sz="3600" b="1" dirty="0"/>
              <a:t>Computational Musicology for India</a:t>
            </a:r>
            <a:endParaRPr lang="en-IN" sz="3600" dirty="0"/>
          </a:p>
          <a:p>
            <a:pPr algn="l"/>
            <a:endParaRPr lang="en-IN" sz="3600" dirty="0"/>
          </a:p>
          <a:p>
            <a:pPr algn="l"/>
            <a:r>
              <a:rPr lang="en-IN" sz="3600" dirty="0"/>
              <a:t>In this context, Artificially Intelligent Expert Systems for Indian Music called </a:t>
            </a:r>
            <a:r>
              <a:rPr lang="en-IN" sz="3600" b="1" i="1" dirty="0"/>
              <a:t>‘Bhārati’</a:t>
            </a:r>
            <a:r>
              <a:rPr lang="en-IN" sz="3600" b="1" dirty="0"/>
              <a:t>, </a:t>
            </a:r>
            <a:r>
              <a:rPr lang="en-IN" sz="3600" b="1" i="1" dirty="0"/>
              <a:t>‘AI-Tāla’</a:t>
            </a:r>
            <a:r>
              <a:rPr lang="en-IN" sz="3600" b="1" dirty="0"/>
              <a:t>, and </a:t>
            </a:r>
            <a:r>
              <a:rPr lang="en-IN" sz="3600" b="1" i="1" dirty="0"/>
              <a:t>‘AI-Rāga’</a:t>
            </a:r>
            <a:r>
              <a:rPr lang="en-IN" sz="3600" b="1" dirty="0"/>
              <a:t> </a:t>
            </a:r>
            <a:r>
              <a:rPr lang="en-IN" sz="3600" dirty="0"/>
              <a:t>have been designed and developed by the author of this presentation. </a:t>
            </a:r>
          </a:p>
          <a:p>
            <a:pPr algn="l"/>
            <a:endParaRPr lang="en-IN" sz="3600" dirty="0"/>
          </a:p>
          <a:p>
            <a:pPr marL="457200" indent="-457200" algn="l">
              <a:buFont typeface="Courier New" panose="02070309020205020404" pitchFamily="49" charset="0"/>
              <a:buChar char="o"/>
            </a:pPr>
            <a:r>
              <a:rPr lang="en-IN" sz="2800" dirty="0"/>
              <a:t>These innovative systems are based mainly on the 28th Chapter of Bharata’s </a:t>
            </a:r>
            <a:r>
              <a:rPr lang="en-IN" sz="2800" b="1" i="1" dirty="0"/>
              <a:t>Nāṭyaśāstra</a:t>
            </a:r>
            <a:r>
              <a:rPr lang="en-IN" sz="2800" dirty="0"/>
              <a:t>, known as </a:t>
            </a:r>
            <a:r>
              <a:rPr lang="en-IN" sz="2800" i="1" dirty="0"/>
              <a:t>‘</a:t>
            </a:r>
            <a:r>
              <a:rPr lang="en-IN" sz="2800" b="1" i="1" dirty="0"/>
              <a:t>Sangītādhyāya</a:t>
            </a:r>
            <a:r>
              <a:rPr lang="en-IN" sz="2800" i="1" dirty="0"/>
              <a:t>’</a:t>
            </a:r>
            <a:r>
              <a:rPr lang="en-IN" sz="2800" dirty="0"/>
              <a:t>.</a:t>
            </a:r>
          </a:p>
        </p:txBody>
      </p:sp>
      <p:pic>
        <p:nvPicPr>
          <p:cNvPr id="5" name="Picture 4">
            <a:extLst>
              <a:ext uri="{FF2B5EF4-FFF2-40B4-BE49-F238E27FC236}">
                <a16:creationId xmlns:a16="http://schemas.microsoft.com/office/drawing/2014/main" id="{B0297ADF-E34A-29B2-D146-D6FE31FC8A8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AC9D9675-B971-A38B-EDA7-5CB3D72B5C61}"/>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65051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6A8A-2165-06D9-DAE4-7501C1CE5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0C52F-B8ED-DE30-D61E-65CD7A5D3B25}"/>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999447C5-100B-01E2-68C5-E079D5074BD5}"/>
              </a:ext>
            </a:extLst>
          </p:cNvPr>
          <p:cNvSpPr>
            <a:spLocks noGrp="1"/>
          </p:cNvSpPr>
          <p:nvPr>
            <p:ph type="subTitle" idx="1"/>
          </p:nvPr>
        </p:nvSpPr>
        <p:spPr>
          <a:xfrm>
            <a:off x="1801107" y="1371600"/>
            <a:ext cx="10045364" cy="5402424"/>
          </a:xfrm>
        </p:spPr>
        <p:txBody>
          <a:bodyPr>
            <a:normAutofit/>
          </a:bodyPr>
          <a:lstStyle/>
          <a:p>
            <a:r>
              <a:rPr lang="en-US" dirty="0"/>
              <a:t> </a:t>
            </a:r>
          </a:p>
          <a:p>
            <a:pPr lvl="1"/>
            <a:r>
              <a:rPr lang="en-IN" sz="3600" b="1" dirty="0"/>
              <a:t>The </a:t>
            </a:r>
            <a:r>
              <a:rPr lang="en-IN" sz="3600" b="1" i="1" dirty="0"/>
              <a:t>Bhārati</a:t>
            </a:r>
            <a:r>
              <a:rPr lang="en-IN" sz="3600" b="1" dirty="0"/>
              <a:t> System</a:t>
            </a:r>
            <a:endParaRPr lang="en-IN" sz="3600" dirty="0"/>
          </a:p>
          <a:p>
            <a:pPr algn="l"/>
            <a:endParaRPr lang="en-IN" sz="3600" dirty="0"/>
          </a:p>
          <a:p>
            <a:pPr algn="l">
              <a:lnSpc>
                <a:spcPct val="100000"/>
              </a:lnSpc>
            </a:pPr>
            <a:r>
              <a:rPr lang="en-IN" sz="3200" dirty="0"/>
              <a:t>The primary objective of the </a:t>
            </a:r>
            <a:r>
              <a:rPr lang="en-IN" sz="3200" b="1" i="1" dirty="0"/>
              <a:t>Bhārati</a:t>
            </a:r>
            <a:r>
              <a:rPr lang="en-IN" sz="3200" dirty="0"/>
              <a:t> system is to substantiate that the theoretical constructs derived from the </a:t>
            </a:r>
            <a:r>
              <a:rPr lang="en-IN" sz="3200" b="1" i="1" dirty="0"/>
              <a:t>Nāṭyaśāstra</a:t>
            </a:r>
            <a:r>
              <a:rPr lang="en-IN" sz="3200" dirty="0"/>
              <a:t> and the </a:t>
            </a:r>
            <a:r>
              <a:rPr lang="en-IN" sz="3200" b="1" i="1" dirty="0"/>
              <a:t>Sangīta Ratnākara</a:t>
            </a:r>
            <a:r>
              <a:rPr lang="en-IN" sz="3200" b="1" dirty="0"/>
              <a:t> </a:t>
            </a:r>
            <a:r>
              <a:rPr lang="en-IN" sz="3200" dirty="0"/>
              <a:t>are axiomatically structured, permitting the computational simulation of all </a:t>
            </a:r>
            <a:r>
              <a:rPr lang="en-IN" sz="3200" b="1" i="1" dirty="0"/>
              <a:t>Sūtras</a:t>
            </a:r>
            <a:r>
              <a:rPr lang="en-IN" sz="3200" dirty="0"/>
              <a:t> for the digital preservation of this knowledge corpus. </a:t>
            </a:r>
          </a:p>
        </p:txBody>
      </p:sp>
      <p:pic>
        <p:nvPicPr>
          <p:cNvPr id="5" name="Picture 4">
            <a:extLst>
              <a:ext uri="{FF2B5EF4-FFF2-40B4-BE49-F238E27FC236}">
                <a16:creationId xmlns:a16="http://schemas.microsoft.com/office/drawing/2014/main" id="{79C2D4A9-932B-D603-437E-F9C86B1100B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90E93F2-9DAD-9E9E-8FF4-86E4DE00ED9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692462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C4F5-DCFB-5F07-18C5-9F179F7F4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3D045-91F7-413E-6ADA-9216E513FCD1}"/>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9F4C1919-4BCD-0113-0306-7AE4099E45B1}"/>
              </a:ext>
            </a:extLst>
          </p:cNvPr>
          <p:cNvSpPr>
            <a:spLocks noGrp="1"/>
          </p:cNvSpPr>
          <p:nvPr>
            <p:ph type="subTitle" idx="1"/>
          </p:nvPr>
        </p:nvSpPr>
        <p:spPr>
          <a:xfrm>
            <a:off x="1801107" y="1371600"/>
            <a:ext cx="10045364" cy="5402424"/>
          </a:xfrm>
        </p:spPr>
        <p:txBody>
          <a:bodyPr>
            <a:normAutofit/>
          </a:bodyPr>
          <a:lstStyle/>
          <a:p>
            <a:r>
              <a:rPr lang="en-US" dirty="0"/>
              <a:t> </a:t>
            </a:r>
          </a:p>
          <a:p>
            <a:pPr lvl="1"/>
            <a:r>
              <a:rPr lang="en-IN" sz="3600" b="1" dirty="0"/>
              <a:t>The </a:t>
            </a:r>
            <a:r>
              <a:rPr lang="en-IN" sz="3600" b="1" i="1" dirty="0"/>
              <a:t>Bhārati</a:t>
            </a:r>
            <a:r>
              <a:rPr lang="en-IN" sz="3600" b="1" dirty="0"/>
              <a:t> System</a:t>
            </a:r>
            <a:endParaRPr lang="en-IN" sz="3600" dirty="0"/>
          </a:p>
          <a:p>
            <a:pPr algn="l"/>
            <a:endParaRPr lang="en-IN" sz="3600" dirty="0"/>
          </a:p>
          <a:p>
            <a:pPr algn="l">
              <a:lnSpc>
                <a:spcPct val="100000"/>
              </a:lnSpc>
            </a:pPr>
            <a:r>
              <a:rPr lang="en-IN" sz="3200" dirty="0"/>
              <a:t>This innovative system encapsulates core concepts such as Bharata’s </a:t>
            </a:r>
            <a:r>
              <a:rPr lang="en-IN" sz="3200" b="1" i="1" dirty="0"/>
              <a:t>swaras</a:t>
            </a:r>
            <a:r>
              <a:rPr lang="en-IN" sz="3200" b="1" dirty="0"/>
              <a:t> </a:t>
            </a:r>
            <a:r>
              <a:rPr lang="en-IN" sz="3200" dirty="0"/>
              <a:t>and </a:t>
            </a:r>
            <a:r>
              <a:rPr lang="en-IN" sz="3200" b="1" i="1" dirty="0"/>
              <a:t>Śrutis</a:t>
            </a:r>
            <a:r>
              <a:rPr lang="en-IN" sz="3200" b="1" dirty="0"/>
              <a:t>, </a:t>
            </a:r>
            <a:r>
              <a:rPr lang="en-IN" sz="3200" b="1" i="1" dirty="0"/>
              <a:t>Ṣaḍja Grāma</a:t>
            </a:r>
            <a:r>
              <a:rPr lang="en-IN" sz="3200" b="1" dirty="0"/>
              <a:t>, </a:t>
            </a:r>
            <a:r>
              <a:rPr lang="en-IN" sz="3200" b="1" i="1" dirty="0"/>
              <a:t>Madhyama Grāma</a:t>
            </a:r>
            <a:r>
              <a:rPr lang="en-IN" sz="3200" dirty="0"/>
              <a:t>, various types of </a:t>
            </a:r>
            <a:r>
              <a:rPr lang="en-IN" sz="3200" b="1" i="1" dirty="0"/>
              <a:t>Gandhāra Grāma</a:t>
            </a:r>
            <a:r>
              <a:rPr lang="en-IN" sz="3200" b="1" dirty="0"/>
              <a:t>, </a:t>
            </a:r>
            <a:r>
              <a:rPr lang="en-IN" sz="3200" b="1" i="1" dirty="0"/>
              <a:t>Shuddha Mūrcchanās</a:t>
            </a:r>
            <a:r>
              <a:rPr lang="en-IN" sz="3200" b="1" dirty="0"/>
              <a:t>, </a:t>
            </a:r>
            <a:r>
              <a:rPr lang="en-IN" sz="3200" b="1" i="1" dirty="0"/>
              <a:t>Sāntarā Mūrcchanās</a:t>
            </a:r>
            <a:r>
              <a:rPr lang="en-IN" sz="3200" b="1" dirty="0"/>
              <a:t>, </a:t>
            </a:r>
            <a:r>
              <a:rPr lang="en-IN" sz="3200" b="1" i="1" dirty="0"/>
              <a:t>Sakākali Mūrcchanās</a:t>
            </a:r>
            <a:r>
              <a:rPr lang="en-IN" sz="3200" dirty="0"/>
              <a:t>, and </a:t>
            </a:r>
            <a:r>
              <a:rPr lang="en-IN" sz="3200" b="1" i="1" dirty="0"/>
              <a:t>Ubhaya Mūrcchanās</a:t>
            </a:r>
            <a:r>
              <a:rPr lang="en-IN" sz="3200" dirty="0"/>
              <a:t> etc. </a:t>
            </a:r>
          </a:p>
        </p:txBody>
      </p:sp>
      <p:pic>
        <p:nvPicPr>
          <p:cNvPr id="5" name="Picture 4">
            <a:extLst>
              <a:ext uri="{FF2B5EF4-FFF2-40B4-BE49-F238E27FC236}">
                <a16:creationId xmlns:a16="http://schemas.microsoft.com/office/drawing/2014/main" id="{DB295209-176B-52BE-A04B-994B4E95CD9B}"/>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29AB7C70-E67B-F0AD-D660-620B6EF2EF1E}"/>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85350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5958C-9122-D514-C651-27CC6BFE5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6CE26-C1C3-E660-8B7D-9D1F2904739B}"/>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DC811A79-828C-854D-BA06-BF582A101B76}"/>
              </a:ext>
            </a:extLst>
          </p:cNvPr>
          <p:cNvSpPr>
            <a:spLocks noGrp="1"/>
          </p:cNvSpPr>
          <p:nvPr>
            <p:ph type="subTitle" idx="1"/>
          </p:nvPr>
        </p:nvSpPr>
        <p:spPr>
          <a:xfrm>
            <a:off x="1801107" y="1371600"/>
            <a:ext cx="10045364" cy="5486400"/>
          </a:xfrm>
        </p:spPr>
        <p:txBody>
          <a:bodyPr>
            <a:normAutofit/>
          </a:bodyPr>
          <a:lstStyle/>
          <a:p>
            <a:r>
              <a:rPr lang="en-US" dirty="0"/>
              <a:t> </a:t>
            </a:r>
            <a:r>
              <a:rPr lang="en-IN" sz="3600" b="1" dirty="0"/>
              <a:t>The </a:t>
            </a:r>
            <a:r>
              <a:rPr lang="en-IN" sz="3600" b="1" i="1" dirty="0"/>
              <a:t>Bhārati</a:t>
            </a:r>
            <a:r>
              <a:rPr lang="en-IN" sz="3600" b="1" dirty="0"/>
              <a:t> System</a:t>
            </a:r>
          </a:p>
          <a:p>
            <a:endParaRPr lang="en-IN" sz="3600" b="1" dirty="0"/>
          </a:p>
          <a:p>
            <a:r>
              <a:rPr lang="en-IN" sz="3600" b="1" i="1" dirty="0"/>
              <a:t>Bhārati</a:t>
            </a:r>
            <a:r>
              <a:rPr lang="en-IN" sz="3600" b="1" dirty="0"/>
              <a:t> System Demonstration.</a:t>
            </a:r>
            <a:endParaRPr lang="en-IN" sz="3600" dirty="0"/>
          </a:p>
        </p:txBody>
      </p:sp>
      <p:pic>
        <p:nvPicPr>
          <p:cNvPr id="5" name="Picture 4">
            <a:extLst>
              <a:ext uri="{FF2B5EF4-FFF2-40B4-BE49-F238E27FC236}">
                <a16:creationId xmlns:a16="http://schemas.microsoft.com/office/drawing/2014/main" id="{B4C0BBE4-31F3-69DE-8703-F1C5937AC74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688B0932-80F6-53BE-799E-E217FE3CD1A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497675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D1B8-36A9-206E-6565-D20CA6C04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F1533-BDD0-7A84-4582-4122D14A8375}"/>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ADD7C5C1-A108-BC73-38C9-8F08FCDF32A1}"/>
              </a:ext>
            </a:extLst>
          </p:cNvPr>
          <p:cNvSpPr>
            <a:spLocks noGrp="1"/>
          </p:cNvSpPr>
          <p:nvPr>
            <p:ph type="subTitle" idx="1"/>
          </p:nvPr>
        </p:nvSpPr>
        <p:spPr>
          <a:xfrm>
            <a:off x="1801107" y="1371600"/>
            <a:ext cx="10045364" cy="5486400"/>
          </a:xfrm>
        </p:spPr>
        <p:txBody>
          <a:bodyPr>
            <a:normAutofit/>
          </a:bodyPr>
          <a:lstStyle/>
          <a:p>
            <a:r>
              <a:rPr lang="en-US" dirty="0"/>
              <a:t> </a:t>
            </a:r>
            <a:r>
              <a:rPr lang="en-US" b="1" dirty="0"/>
              <a:t> </a:t>
            </a:r>
            <a:endParaRPr lang="en-IN" dirty="0"/>
          </a:p>
          <a:p>
            <a:r>
              <a:rPr lang="en-US" sz="3600" b="1" i="1" dirty="0"/>
              <a:t>AI-Tala</a:t>
            </a:r>
            <a:endParaRPr lang="en-IN" sz="3600" i="1" dirty="0"/>
          </a:p>
          <a:p>
            <a:pPr algn="l"/>
            <a:r>
              <a:rPr lang="en-IN" sz="3600" dirty="0"/>
              <a:t>The </a:t>
            </a:r>
            <a:r>
              <a:rPr lang="en-IN" sz="3600" i="1" dirty="0"/>
              <a:t>AI-Tāla</a:t>
            </a:r>
            <a:r>
              <a:rPr lang="en-IN" sz="3600" dirty="0"/>
              <a:t> Expert System integrates knowledge of </a:t>
            </a:r>
            <a:r>
              <a:rPr lang="en-IN" sz="3600" i="1" dirty="0"/>
              <a:t>Druta Laya</a:t>
            </a:r>
            <a:r>
              <a:rPr lang="en-IN" sz="3600" dirty="0"/>
              <a:t>, </a:t>
            </a:r>
            <a:r>
              <a:rPr lang="en-IN" sz="3600" i="1" dirty="0"/>
              <a:t>Madhya Laya</a:t>
            </a:r>
            <a:r>
              <a:rPr lang="en-IN" sz="3600" dirty="0"/>
              <a:t>, and </a:t>
            </a:r>
            <a:r>
              <a:rPr lang="en-IN" sz="3600" i="1" dirty="0"/>
              <a:t>Vilambita Laya</a:t>
            </a:r>
            <a:r>
              <a:rPr lang="en-IN" sz="3600" dirty="0"/>
              <a:t>, as well as </a:t>
            </a:r>
            <a:r>
              <a:rPr lang="en-IN" sz="3600" i="1" dirty="0"/>
              <a:t>Hindusthani </a:t>
            </a:r>
            <a:r>
              <a:rPr lang="en-IN" sz="3600" dirty="0"/>
              <a:t>and </a:t>
            </a:r>
            <a:r>
              <a:rPr lang="en-IN" sz="3600" i="1" dirty="0"/>
              <a:t>Carnatic</a:t>
            </a:r>
            <a:r>
              <a:rPr lang="en-IN" sz="3600" dirty="0"/>
              <a:t> </a:t>
            </a:r>
            <a:r>
              <a:rPr lang="en-IN" sz="3600" i="1" dirty="0"/>
              <a:t>Tālas.</a:t>
            </a:r>
            <a:r>
              <a:rPr lang="en-IN" sz="3600" dirty="0"/>
              <a:t> </a:t>
            </a:r>
          </a:p>
          <a:p>
            <a:pPr algn="l"/>
            <a:endParaRPr lang="en-IN" sz="3600" dirty="0"/>
          </a:p>
          <a:p>
            <a:pPr algn="l"/>
            <a:r>
              <a:rPr lang="en-IN" sz="3600" dirty="0"/>
              <a:t>It can generate and render a solo </a:t>
            </a:r>
            <a:r>
              <a:rPr lang="en-IN" sz="3600" i="1" dirty="0"/>
              <a:t>Tabla</a:t>
            </a:r>
            <a:r>
              <a:rPr lang="en-IN" sz="3600" dirty="0"/>
              <a:t> composition of 10 to 15 minutes utilizing these forms. </a:t>
            </a:r>
          </a:p>
          <a:p>
            <a:endParaRPr lang="en-IN" sz="3600" dirty="0"/>
          </a:p>
        </p:txBody>
      </p:sp>
      <p:pic>
        <p:nvPicPr>
          <p:cNvPr id="5" name="Picture 4">
            <a:extLst>
              <a:ext uri="{FF2B5EF4-FFF2-40B4-BE49-F238E27FC236}">
                <a16:creationId xmlns:a16="http://schemas.microsoft.com/office/drawing/2014/main" id="{C146A236-E229-2595-C72D-906AB4350E3B}"/>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A4610DD9-1C26-D1A8-D496-2FCA5C9AE40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22970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329C-C990-2945-247E-79B0329DB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64B25-9DCF-3F03-F7D5-9B51C321D4E4}"/>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6ED1139F-4ED1-5479-B2CD-94D1FAA8D6D1}"/>
              </a:ext>
            </a:extLst>
          </p:cNvPr>
          <p:cNvSpPr>
            <a:spLocks noGrp="1"/>
          </p:cNvSpPr>
          <p:nvPr>
            <p:ph type="subTitle" idx="1"/>
          </p:nvPr>
        </p:nvSpPr>
        <p:spPr>
          <a:xfrm>
            <a:off x="1801107" y="1371600"/>
            <a:ext cx="10045364" cy="612587"/>
          </a:xfrm>
        </p:spPr>
        <p:txBody>
          <a:bodyPr>
            <a:normAutofit/>
          </a:bodyPr>
          <a:lstStyle/>
          <a:p>
            <a:r>
              <a:rPr lang="en-US" dirty="0"/>
              <a:t> </a:t>
            </a:r>
            <a:r>
              <a:rPr lang="en-US" b="1" dirty="0"/>
              <a:t> </a:t>
            </a:r>
            <a:r>
              <a:rPr lang="en-US" sz="3600" b="1" i="1" dirty="0"/>
              <a:t>AI-Tala</a:t>
            </a:r>
            <a:endParaRPr lang="en-IN" sz="3600" i="1" dirty="0"/>
          </a:p>
          <a:p>
            <a:endParaRPr lang="en-IN" sz="3600" dirty="0"/>
          </a:p>
        </p:txBody>
      </p:sp>
      <p:pic>
        <p:nvPicPr>
          <p:cNvPr id="5" name="Picture 4">
            <a:extLst>
              <a:ext uri="{FF2B5EF4-FFF2-40B4-BE49-F238E27FC236}">
                <a16:creationId xmlns:a16="http://schemas.microsoft.com/office/drawing/2014/main" id="{DE425F9E-350B-406D-525F-68806422AF39}"/>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1B904F4D-EEB0-05DB-8FF1-BEDAF4EF007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image1.png" descr="A screenshot of a computer&#10;&#10;AI-generated content may be incorrect.">
            <a:extLst>
              <a:ext uri="{FF2B5EF4-FFF2-40B4-BE49-F238E27FC236}">
                <a16:creationId xmlns:a16="http://schemas.microsoft.com/office/drawing/2014/main" id="{53DB309A-B1F5-E289-C477-4FEE384A0991}"/>
              </a:ext>
            </a:extLst>
          </p:cNvPr>
          <p:cNvPicPr/>
          <p:nvPr/>
        </p:nvPicPr>
        <p:blipFill>
          <a:blip r:embed="rId3"/>
          <a:srcRect/>
          <a:stretch>
            <a:fillRect/>
          </a:stretch>
        </p:blipFill>
        <p:spPr>
          <a:xfrm>
            <a:off x="3819479" y="2136711"/>
            <a:ext cx="6434863" cy="4516184"/>
          </a:xfrm>
          <a:prstGeom prst="rect">
            <a:avLst/>
          </a:prstGeom>
          <a:ln/>
        </p:spPr>
      </p:pic>
    </p:spTree>
    <p:extLst>
      <p:ext uri="{BB962C8B-B14F-4D97-AF65-F5344CB8AC3E}">
        <p14:creationId xmlns:p14="http://schemas.microsoft.com/office/powerpoint/2010/main" val="2428394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D23F-D83A-3990-C337-2B4958D5D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3B0B6-1C4E-017D-4EBA-E3B64A6BA11C}"/>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DBF99B54-614E-434B-3C07-765C5BF608E4}"/>
              </a:ext>
            </a:extLst>
          </p:cNvPr>
          <p:cNvSpPr>
            <a:spLocks noGrp="1"/>
          </p:cNvSpPr>
          <p:nvPr>
            <p:ph type="subTitle" idx="1"/>
          </p:nvPr>
        </p:nvSpPr>
        <p:spPr>
          <a:xfrm>
            <a:off x="1801107" y="1371600"/>
            <a:ext cx="10045364" cy="612587"/>
          </a:xfrm>
        </p:spPr>
        <p:txBody>
          <a:bodyPr>
            <a:normAutofit/>
          </a:bodyPr>
          <a:lstStyle/>
          <a:p>
            <a:r>
              <a:rPr lang="en-US" dirty="0"/>
              <a:t> </a:t>
            </a:r>
            <a:r>
              <a:rPr lang="en-US" b="1" dirty="0"/>
              <a:t> </a:t>
            </a:r>
            <a:r>
              <a:rPr lang="en-US" sz="3600" b="1" i="1" dirty="0"/>
              <a:t>AI-Tala</a:t>
            </a:r>
            <a:endParaRPr lang="en-IN" sz="3600" i="1" dirty="0"/>
          </a:p>
          <a:p>
            <a:endParaRPr lang="en-IN" sz="3600" dirty="0"/>
          </a:p>
        </p:txBody>
      </p:sp>
      <p:pic>
        <p:nvPicPr>
          <p:cNvPr id="5" name="Picture 4">
            <a:extLst>
              <a:ext uri="{FF2B5EF4-FFF2-40B4-BE49-F238E27FC236}">
                <a16:creationId xmlns:a16="http://schemas.microsoft.com/office/drawing/2014/main" id="{41A63B29-6877-82E5-EED3-E9FACC364CF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D4AC42E3-4172-FD5D-0706-FE420A518A36}"/>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7" name="image3.png" descr="A screenshot of a computer&#10;&#10;AI-generated content may be incorrect.">
            <a:extLst>
              <a:ext uri="{FF2B5EF4-FFF2-40B4-BE49-F238E27FC236}">
                <a16:creationId xmlns:a16="http://schemas.microsoft.com/office/drawing/2014/main" id="{8BC54486-CF74-8D76-DF81-68E172CD30B5}"/>
              </a:ext>
            </a:extLst>
          </p:cNvPr>
          <p:cNvPicPr/>
          <p:nvPr/>
        </p:nvPicPr>
        <p:blipFill>
          <a:blip r:embed="rId3"/>
          <a:srcRect/>
          <a:stretch>
            <a:fillRect/>
          </a:stretch>
        </p:blipFill>
        <p:spPr>
          <a:xfrm>
            <a:off x="3819479" y="2367288"/>
            <a:ext cx="6350887" cy="4114799"/>
          </a:xfrm>
          <a:prstGeom prst="rect">
            <a:avLst/>
          </a:prstGeom>
          <a:ln/>
        </p:spPr>
      </p:pic>
    </p:spTree>
    <p:extLst>
      <p:ext uri="{BB962C8B-B14F-4D97-AF65-F5344CB8AC3E}">
        <p14:creationId xmlns:p14="http://schemas.microsoft.com/office/powerpoint/2010/main" val="879433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5200-A6EA-2A86-31B5-D2DFAD8F4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A6B96-DC2C-B30E-8806-818383B3CFCE}"/>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36FFBD1E-AC55-BB0B-293E-0AEF4EB7E505}"/>
              </a:ext>
            </a:extLst>
          </p:cNvPr>
          <p:cNvSpPr>
            <a:spLocks noGrp="1"/>
          </p:cNvSpPr>
          <p:nvPr>
            <p:ph type="subTitle" idx="1"/>
          </p:nvPr>
        </p:nvSpPr>
        <p:spPr>
          <a:xfrm>
            <a:off x="1801107" y="1371600"/>
            <a:ext cx="10045364" cy="5486400"/>
          </a:xfrm>
        </p:spPr>
        <p:txBody>
          <a:bodyPr>
            <a:normAutofit/>
          </a:bodyPr>
          <a:lstStyle/>
          <a:p>
            <a:r>
              <a:rPr lang="en-US" dirty="0"/>
              <a:t> </a:t>
            </a:r>
            <a:r>
              <a:rPr lang="en-US" b="1" dirty="0"/>
              <a:t> </a:t>
            </a:r>
            <a:r>
              <a:rPr lang="en-US" sz="3600" b="1" i="1" dirty="0"/>
              <a:t>AI-Tala</a:t>
            </a:r>
          </a:p>
          <a:p>
            <a:endParaRPr lang="en-US" sz="3600" b="1" i="1" dirty="0"/>
          </a:p>
          <a:p>
            <a:r>
              <a:rPr lang="en-US" sz="3600" b="1" i="1" dirty="0"/>
              <a:t>AI-Tala </a:t>
            </a:r>
            <a:r>
              <a:rPr lang="en-US" sz="3600" b="1" dirty="0"/>
              <a:t>Example.</a:t>
            </a:r>
            <a:endParaRPr lang="en-IN" sz="3600" dirty="0"/>
          </a:p>
          <a:p>
            <a:endParaRPr lang="en-IN" sz="3600" dirty="0"/>
          </a:p>
        </p:txBody>
      </p:sp>
      <p:pic>
        <p:nvPicPr>
          <p:cNvPr id="5" name="Picture 4">
            <a:extLst>
              <a:ext uri="{FF2B5EF4-FFF2-40B4-BE49-F238E27FC236}">
                <a16:creationId xmlns:a16="http://schemas.microsoft.com/office/drawing/2014/main" id="{907EAFAD-4BE8-DF7E-49AE-3CE9582F22F2}"/>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1BC4359-005C-0D6E-D5D7-F0CE9AB19B80}"/>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205806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C4F1-AE3D-C2B0-5AB2-7449E5BCC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77E85-F6E9-7F8D-733C-766D82B78581}"/>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F5248C01-4584-9F51-DF77-A5FCA249DAB6}"/>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Prospects in Digital Humanities</a:t>
            </a:r>
          </a:p>
          <a:p>
            <a:endParaRPr lang="en-IN" sz="3200" b="1" dirty="0"/>
          </a:p>
          <a:p>
            <a:pPr lvl="0" algn="l">
              <a:lnSpc>
                <a:spcPct val="100000"/>
              </a:lnSpc>
            </a:pPr>
            <a:r>
              <a:rPr lang="en-IN" sz="2800" b="1" dirty="0"/>
              <a:t>Increased Accessibility and Democratization</a:t>
            </a:r>
            <a:r>
              <a:rPr lang="en-IN" sz="2800" dirty="0"/>
              <a:t>: Digitization and the creation of open-access archives significantly democratize knowledge, making historical, literary, and cultural materials available to a global audience, regardless of physical location.</a:t>
            </a:r>
          </a:p>
          <a:p>
            <a:pPr lvl="0" algn="l">
              <a:lnSpc>
                <a:spcPct val="100000"/>
              </a:lnSpc>
            </a:pPr>
            <a:r>
              <a:rPr lang="en-IN" sz="2800" dirty="0">
                <a:hlinkClick r:id="rId2"/>
              </a:rPr>
              <a:t>https://www.indiandistricts.in</a:t>
            </a:r>
            <a:r>
              <a:rPr lang="en-IN" sz="2800" dirty="0"/>
              <a:t> </a:t>
            </a:r>
          </a:p>
          <a:p>
            <a:pPr lvl="0" algn="l">
              <a:lnSpc>
                <a:spcPct val="100000"/>
              </a:lnSpc>
            </a:pPr>
            <a:r>
              <a:rPr lang="en-IN" sz="2800" dirty="0"/>
              <a:t>FLAME University, Pune initiative.</a:t>
            </a:r>
          </a:p>
        </p:txBody>
      </p:sp>
      <p:pic>
        <p:nvPicPr>
          <p:cNvPr id="5" name="Picture 4">
            <a:extLst>
              <a:ext uri="{FF2B5EF4-FFF2-40B4-BE49-F238E27FC236}">
                <a16:creationId xmlns:a16="http://schemas.microsoft.com/office/drawing/2014/main" id="{FE269CB4-CF8B-9096-8EC1-C04C6C09A771}"/>
              </a:ext>
            </a:extLst>
          </p:cNvPr>
          <p:cNvPicPr>
            <a:picLocks noChangeAspect="1"/>
          </p:cNvPicPr>
          <p:nvPr/>
        </p:nvPicPr>
        <p:blipFill>
          <a:blip r:embed="rId3">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ED4BBCE8-B4DF-2DF4-501C-D9C83A5E767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95485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917E-9597-4774-C44C-FE26B8A18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2D43-01B4-2875-F8E1-A124AC25C09F}"/>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02080C88-6D21-1067-84F3-C032299FBB94}"/>
              </a:ext>
            </a:extLst>
          </p:cNvPr>
          <p:cNvSpPr>
            <a:spLocks noGrp="1"/>
          </p:cNvSpPr>
          <p:nvPr>
            <p:ph type="subTitle" idx="1"/>
          </p:nvPr>
        </p:nvSpPr>
        <p:spPr>
          <a:xfrm>
            <a:off x="1801107" y="1371600"/>
            <a:ext cx="10045364" cy="5486400"/>
          </a:xfrm>
        </p:spPr>
        <p:txBody>
          <a:bodyPr>
            <a:normAutofit/>
          </a:bodyPr>
          <a:lstStyle/>
          <a:p>
            <a:r>
              <a:rPr lang="en-US" dirty="0"/>
              <a:t> </a:t>
            </a:r>
            <a:r>
              <a:rPr lang="en-US" b="1" dirty="0"/>
              <a:t> </a:t>
            </a:r>
            <a:r>
              <a:rPr lang="en-IN" sz="3600" b="1" dirty="0"/>
              <a:t>The </a:t>
            </a:r>
            <a:r>
              <a:rPr lang="en-IN" sz="3600" b="1" i="1" dirty="0"/>
              <a:t>AI-Rāga</a:t>
            </a:r>
            <a:r>
              <a:rPr lang="en-IN" sz="3600" b="1" dirty="0"/>
              <a:t> System</a:t>
            </a:r>
            <a:endParaRPr lang="en-IN" sz="3600" dirty="0"/>
          </a:p>
          <a:p>
            <a:endParaRPr lang="en-IN" sz="3600" dirty="0"/>
          </a:p>
          <a:p>
            <a:pPr algn="l"/>
            <a:r>
              <a:rPr lang="en-IN" sz="3600" dirty="0"/>
              <a:t>The primary goal of </a:t>
            </a:r>
            <a:r>
              <a:rPr lang="en-IN" sz="3600" b="1" i="1" dirty="0"/>
              <a:t>AI-Rāga</a:t>
            </a:r>
            <a:r>
              <a:rPr lang="en-IN" sz="3600" dirty="0"/>
              <a:t> is to validate AI's capability for simulating the </a:t>
            </a:r>
            <a:r>
              <a:rPr lang="en-IN" sz="3600" b="1" i="1" dirty="0"/>
              <a:t>Rāgas</a:t>
            </a:r>
            <a:r>
              <a:rPr lang="en-IN" sz="3600" dirty="0"/>
              <a:t> of Indian Music. In this context, AI traverses the domain of human creativity through the automated composition of </a:t>
            </a:r>
            <a:r>
              <a:rPr lang="en-IN" sz="3600" b="1" i="1" dirty="0"/>
              <a:t>Gat/Bandiś</a:t>
            </a:r>
            <a:r>
              <a:rPr lang="en-IN" sz="3600" dirty="0"/>
              <a:t>. </a:t>
            </a:r>
          </a:p>
          <a:p>
            <a:endParaRPr lang="en-IN" sz="3600" dirty="0"/>
          </a:p>
        </p:txBody>
      </p:sp>
      <p:pic>
        <p:nvPicPr>
          <p:cNvPr id="5" name="Picture 4">
            <a:extLst>
              <a:ext uri="{FF2B5EF4-FFF2-40B4-BE49-F238E27FC236}">
                <a16:creationId xmlns:a16="http://schemas.microsoft.com/office/drawing/2014/main" id="{2FA1C16E-78DD-368E-53B8-D6A2929AE045}"/>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31762AFB-563D-7875-3858-0EB571F1D011}"/>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997561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28BEB-6DC5-DE4D-8B4C-CAEE6BB5D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3A53A-5C45-E0FE-3AC2-73C667AFBFB6}"/>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6B7991E5-CD43-A459-83B6-F41C4489E525}"/>
              </a:ext>
            </a:extLst>
          </p:cNvPr>
          <p:cNvSpPr>
            <a:spLocks noGrp="1"/>
          </p:cNvSpPr>
          <p:nvPr>
            <p:ph type="subTitle" idx="1"/>
          </p:nvPr>
        </p:nvSpPr>
        <p:spPr>
          <a:xfrm>
            <a:off x="1801107" y="1371600"/>
            <a:ext cx="10045364" cy="5486400"/>
          </a:xfrm>
        </p:spPr>
        <p:txBody>
          <a:bodyPr>
            <a:normAutofit/>
          </a:bodyPr>
          <a:lstStyle/>
          <a:p>
            <a:r>
              <a:rPr lang="en-US" dirty="0"/>
              <a:t> </a:t>
            </a:r>
            <a:r>
              <a:rPr lang="en-US" b="1" dirty="0"/>
              <a:t> </a:t>
            </a:r>
            <a:r>
              <a:rPr lang="en-IN" sz="3600" b="1" dirty="0"/>
              <a:t>The </a:t>
            </a:r>
            <a:r>
              <a:rPr lang="en-IN" sz="3600" b="1" i="1" dirty="0"/>
              <a:t>AI-Rāga</a:t>
            </a:r>
            <a:r>
              <a:rPr lang="en-IN" sz="3600" b="1" dirty="0"/>
              <a:t> System</a:t>
            </a:r>
            <a:endParaRPr lang="en-IN" sz="3600" dirty="0"/>
          </a:p>
          <a:p>
            <a:endParaRPr lang="en-IN" sz="3600" dirty="0"/>
          </a:p>
          <a:p>
            <a:pPr algn="l"/>
            <a:r>
              <a:rPr lang="en-IN" sz="3500" dirty="0"/>
              <a:t>This architecture integrates the knowledge constructs of the aforementioned systems, </a:t>
            </a:r>
            <a:r>
              <a:rPr lang="en-IN" sz="3500" b="1" i="1" dirty="0"/>
              <a:t>Bhārati</a:t>
            </a:r>
            <a:r>
              <a:rPr lang="en-IN" sz="3500" dirty="0"/>
              <a:t> and </a:t>
            </a:r>
            <a:r>
              <a:rPr lang="en-IN" sz="3500" b="1" i="1" dirty="0"/>
              <a:t>AI-Tāla</a:t>
            </a:r>
            <a:r>
              <a:rPr lang="en-IN" sz="3500" dirty="0"/>
              <a:t>. </a:t>
            </a:r>
          </a:p>
          <a:p>
            <a:pPr algn="l"/>
            <a:endParaRPr lang="en-IN" sz="3500" dirty="0"/>
          </a:p>
          <a:p>
            <a:pPr algn="l"/>
            <a:r>
              <a:rPr lang="en-IN" sz="3600" dirty="0"/>
              <a:t>The composition (</a:t>
            </a:r>
            <a:r>
              <a:rPr lang="en-IN" sz="3600" b="1" i="1" dirty="0"/>
              <a:t>Bandiś</a:t>
            </a:r>
            <a:r>
              <a:rPr lang="en-IN" sz="3600" dirty="0"/>
              <a:t>) is acoustically rendered using artificial instruments, complemented by a simulated </a:t>
            </a:r>
            <a:r>
              <a:rPr lang="en-IN" sz="3600" b="1" i="1" dirty="0"/>
              <a:t>Tabla</a:t>
            </a:r>
            <a:r>
              <a:rPr lang="en-IN" sz="3600" dirty="0"/>
              <a:t> accompaniment. </a:t>
            </a:r>
          </a:p>
          <a:p>
            <a:endParaRPr lang="en-IN" sz="3600" dirty="0"/>
          </a:p>
        </p:txBody>
      </p:sp>
      <p:pic>
        <p:nvPicPr>
          <p:cNvPr id="5" name="Picture 4">
            <a:extLst>
              <a:ext uri="{FF2B5EF4-FFF2-40B4-BE49-F238E27FC236}">
                <a16:creationId xmlns:a16="http://schemas.microsoft.com/office/drawing/2014/main" id="{B03E6A1F-9ECC-7653-B76C-D74F399B9E60}"/>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B211D53F-03F7-7EFE-A603-AB04CFEEEAFD}"/>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2659382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8238-6A80-252D-1BCA-602376C37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E4823-3158-4EE3-308C-5FF0F9750FA8}"/>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4C3BF444-7E80-D4D1-51CA-7233107A1D3C}"/>
              </a:ext>
            </a:extLst>
          </p:cNvPr>
          <p:cNvSpPr>
            <a:spLocks noGrp="1"/>
          </p:cNvSpPr>
          <p:nvPr>
            <p:ph type="subTitle" idx="1"/>
          </p:nvPr>
        </p:nvSpPr>
        <p:spPr>
          <a:xfrm>
            <a:off x="1801107" y="1371600"/>
            <a:ext cx="10045364" cy="5486400"/>
          </a:xfrm>
        </p:spPr>
        <p:txBody>
          <a:bodyPr>
            <a:normAutofit/>
          </a:bodyPr>
          <a:lstStyle/>
          <a:p>
            <a:r>
              <a:rPr lang="en-US" dirty="0"/>
              <a:t> </a:t>
            </a:r>
            <a:r>
              <a:rPr lang="en-US" b="1" dirty="0"/>
              <a:t> </a:t>
            </a:r>
            <a:r>
              <a:rPr lang="en-IN" sz="3600" b="1" dirty="0"/>
              <a:t>The </a:t>
            </a:r>
            <a:r>
              <a:rPr lang="en-IN" sz="3600" b="1" i="1" dirty="0"/>
              <a:t>AI-Rāga</a:t>
            </a:r>
            <a:r>
              <a:rPr lang="en-IN" sz="3600" b="1" dirty="0"/>
              <a:t> System</a:t>
            </a:r>
          </a:p>
          <a:p>
            <a:endParaRPr lang="en-IN" sz="3600" b="1" dirty="0"/>
          </a:p>
          <a:p>
            <a:r>
              <a:rPr lang="en-IN" sz="3600" b="1" dirty="0"/>
              <a:t>Demonstration of the </a:t>
            </a:r>
            <a:r>
              <a:rPr lang="en-IN" sz="3600" b="1" i="1" dirty="0"/>
              <a:t>AI-Raga</a:t>
            </a:r>
            <a:r>
              <a:rPr lang="en-IN" sz="3600" b="1" dirty="0"/>
              <a:t> System</a:t>
            </a:r>
          </a:p>
          <a:p>
            <a:endParaRPr lang="en-IN" sz="3600" b="1" dirty="0"/>
          </a:p>
          <a:p>
            <a:endParaRPr lang="en-IN" sz="3600" b="1" dirty="0"/>
          </a:p>
          <a:p>
            <a:endParaRPr lang="en-IN" sz="3600" b="1" dirty="0"/>
          </a:p>
          <a:p>
            <a:endParaRPr lang="en-IN" sz="3600" b="1" dirty="0"/>
          </a:p>
          <a:p>
            <a:r>
              <a:rPr lang="en-IN" sz="3600" u="sng" dirty="0">
                <a:hlinkClick r:id="rId2"/>
              </a:rPr>
              <a:t>https://computationalmusic.com</a:t>
            </a:r>
            <a:endParaRPr lang="en-IN" sz="3600" u="sng" dirty="0"/>
          </a:p>
          <a:p>
            <a:endParaRPr lang="en-IN" sz="3600" dirty="0"/>
          </a:p>
          <a:p>
            <a:endParaRPr lang="en-IN" sz="3600" b="1" dirty="0"/>
          </a:p>
          <a:p>
            <a:endParaRPr lang="en-IN" sz="3600" b="1" dirty="0"/>
          </a:p>
          <a:p>
            <a:endParaRPr lang="en-IN" sz="3600" b="1" dirty="0"/>
          </a:p>
        </p:txBody>
      </p:sp>
      <p:pic>
        <p:nvPicPr>
          <p:cNvPr id="5" name="Picture 4">
            <a:extLst>
              <a:ext uri="{FF2B5EF4-FFF2-40B4-BE49-F238E27FC236}">
                <a16:creationId xmlns:a16="http://schemas.microsoft.com/office/drawing/2014/main" id="{84010419-E782-1908-6C7F-BECEA3F6C4A5}"/>
              </a:ext>
            </a:extLst>
          </p:cNvPr>
          <p:cNvPicPr>
            <a:picLocks noChangeAspect="1"/>
          </p:cNvPicPr>
          <p:nvPr/>
        </p:nvPicPr>
        <p:blipFill>
          <a:blip r:embed="rId3">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95A2F77E-333F-FA43-EA3D-CBED1D542E0E}"/>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617701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448E5-573B-7F97-39B2-1CEFFAB1E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C3EC7-38AF-7C03-222D-3229D7B4C34E}"/>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82BDFA4C-D5FA-E404-F074-488F30BBD99C}"/>
              </a:ext>
            </a:extLst>
          </p:cNvPr>
          <p:cNvSpPr>
            <a:spLocks noGrp="1"/>
          </p:cNvSpPr>
          <p:nvPr>
            <p:ph type="subTitle" idx="1"/>
          </p:nvPr>
        </p:nvSpPr>
        <p:spPr>
          <a:xfrm>
            <a:off x="1801107" y="1371600"/>
            <a:ext cx="10045364" cy="5486400"/>
          </a:xfrm>
        </p:spPr>
        <p:txBody>
          <a:bodyPr>
            <a:normAutofit/>
          </a:bodyPr>
          <a:lstStyle/>
          <a:p>
            <a:r>
              <a:rPr lang="en-US" dirty="0"/>
              <a:t> </a:t>
            </a:r>
            <a:r>
              <a:rPr lang="en-IN" sz="3600" b="1" dirty="0"/>
              <a:t>Conclusion and Future Directions</a:t>
            </a:r>
            <a:endParaRPr lang="en-IN" sz="3600" dirty="0"/>
          </a:p>
          <a:p>
            <a:pPr algn="l"/>
            <a:endParaRPr lang="en-IN" sz="3600" dirty="0"/>
          </a:p>
          <a:p>
            <a:pPr algn="l"/>
            <a:r>
              <a:rPr lang="en-IN" sz="3600" dirty="0"/>
              <a:t>Computational Musicology is not just about building creative machines; it is a powerful tool for holding a mirror up to human consciousness, forcing us to ask: If a machine can mimic our creative acts, what truly makes our creativity unique? The answer will define the next great frontiers of both ‘</a:t>
            </a:r>
            <a:r>
              <a:rPr lang="en-IN" sz="3600" b="1" dirty="0"/>
              <a:t>Digital Humanity</a:t>
            </a:r>
            <a:r>
              <a:rPr lang="en-IN" sz="3600" dirty="0"/>
              <a:t>’ and the ‘</a:t>
            </a:r>
            <a:r>
              <a:rPr lang="en-IN" sz="3600" b="1" dirty="0"/>
              <a:t>Human Experience</a:t>
            </a:r>
            <a:r>
              <a:rPr lang="en-IN" sz="3600" dirty="0"/>
              <a:t>’.</a:t>
            </a:r>
          </a:p>
          <a:p>
            <a:endParaRPr lang="en-IN" sz="3600" dirty="0"/>
          </a:p>
        </p:txBody>
      </p:sp>
      <p:pic>
        <p:nvPicPr>
          <p:cNvPr id="5" name="Picture 4">
            <a:extLst>
              <a:ext uri="{FF2B5EF4-FFF2-40B4-BE49-F238E27FC236}">
                <a16:creationId xmlns:a16="http://schemas.microsoft.com/office/drawing/2014/main" id="{836AAEA1-FFE9-3CF2-51CA-A3B9165A69E4}"/>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8669CF1-BF20-02A8-2F25-6AA38CD40BD3}"/>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3969729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677EB-CC21-A216-6A1C-B5AD3E021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40F32-D3A6-9F92-5506-E917C7BCA2C1}"/>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C250A64F-5979-E2C7-2736-06DF76FA69EC}"/>
              </a:ext>
            </a:extLst>
          </p:cNvPr>
          <p:cNvSpPr>
            <a:spLocks noGrp="1"/>
          </p:cNvSpPr>
          <p:nvPr>
            <p:ph type="subTitle" idx="1"/>
          </p:nvPr>
        </p:nvSpPr>
        <p:spPr>
          <a:xfrm>
            <a:off x="1662553" y="6021480"/>
            <a:ext cx="10045364" cy="612586"/>
          </a:xfrm>
        </p:spPr>
        <p:txBody>
          <a:bodyPr>
            <a:normAutofit/>
          </a:bodyPr>
          <a:lstStyle/>
          <a:p>
            <a:r>
              <a:rPr lang="en-IN" u="sng" dirty="0">
                <a:hlinkClick r:id="rId2"/>
              </a:rPr>
              <a:t>https://computationalmusic.com/pdfs/The-Music-of-Minds-and-Machines.pdf</a:t>
            </a:r>
            <a:endParaRPr lang="en-IN" dirty="0"/>
          </a:p>
          <a:p>
            <a:endParaRPr lang="en-IN" sz="3600" dirty="0"/>
          </a:p>
        </p:txBody>
      </p:sp>
      <p:pic>
        <p:nvPicPr>
          <p:cNvPr id="5" name="Picture 4">
            <a:extLst>
              <a:ext uri="{FF2B5EF4-FFF2-40B4-BE49-F238E27FC236}">
                <a16:creationId xmlns:a16="http://schemas.microsoft.com/office/drawing/2014/main" id="{65C6E4A9-B2FD-B174-9BB6-A8A7D4FA0151}"/>
              </a:ext>
            </a:extLst>
          </p:cNvPr>
          <p:cNvPicPr>
            <a:picLocks noChangeAspect="1"/>
          </p:cNvPicPr>
          <p:nvPr/>
        </p:nvPicPr>
        <p:blipFill>
          <a:blip r:embed="rId3">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0EDB569F-2D59-A2F2-137B-485884105F70}"/>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a:extLst>
              <a:ext uri="{FF2B5EF4-FFF2-40B4-BE49-F238E27FC236}">
                <a16:creationId xmlns:a16="http://schemas.microsoft.com/office/drawing/2014/main" id="{FF12D7C6-3549-86E4-E607-D83FD9729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8377" y="1510425"/>
            <a:ext cx="3053715" cy="4319905"/>
          </a:xfrm>
          <a:prstGeom prst="rect">
            <a:avLst/>
          </a:prstGeom>
        </p:spPr>
      </p:pic>
    </p:spTree>
    <p:extLst>
      <p:ext uri="{BB962C8B-B14F-4D97-AF65-F5344CB8AC3E}">
        <p14:creationId xmlns:p14="http://schemas.microsoft.com/office/powerpoint/2010/main" val="677800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BB15-B8D5-EE8A-87E4-DEFE4E619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2ABA1-7CD7-D8B8-1D69-68882F3330DE}"/>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BDE807B3-CE02-B922-F6C1-03A26965032C}"/>
              </a:ext>
            </a:extLst>
          </p:cNvPr>
          <p:cNvSpPr>
            <a:spLocks noGrp="1"/>
          </p:cNvSpPr>
          <p:nvPr>
            <p:ph type="subTitle" idx="1"/>
          </p:nvPr>
        </p:nvSpPr>
        <p:spPr>
          <a:xfrm>
            <a:off x="1662553" y="6021480"/>
            <a:ext cx="10045364" cy="612586"/>
          </a:xfrm>
        </p:spPr>
        <p:txBody>
          <a:bodyPr>
            <a:normAutofit/>
          </a:bodyPr>
          <a:lstStyle/>
          <a:p>
            <a:r>
              <a:rPr lang="en-US" dirty="0"/>
              <a:t> </a:t>
            </a:r>
            <a:r>
              <a:rPr lang="en-IN" sz="3600" b="1" dirty="0"/>
              <a:t>Thanks!</a:t>
            </a:r>
            <a:endParaRPr lang="en-IN" sz="3600" dirty="0"/>
          </a:p>
        </p:txBody>
      </p:sp>
      <p:pic>
        <p:nvPicPr>
          <p:cNvPr id="5" name="Picture 4">
            <a:extLst>
              <a:ext uri="{FF2B5EF4-FFF2-40B4-BE49-F238E27FC236}">
                <a16:creationId xmlns:a16="http://schemas.microsoft.com/office/drawing/2014/main" id="{0D6C6D42-6424-6668-42C1-3C756D07F4A1}"/>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E54DCB1-95CF-ABA7-5E43-6185F753B87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a:extLst>
              <a:ext uri="{FF2B5EF4-FFF2-40B4-BE49-F238E27FC236}">
                <a16:creationId xmlns:a16="http://schemas.microsoft.com/office/drawing/2014/main" id="{FA95592E-137A-E321-B7EB-FF05D1E6D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377" y="1510425"/>
            <a:ext cx="3053715" cy="4319905"/>
          </a:xfrm>
          <a:prstGeom prst="rect">
            <a:avLst/>
          </a:prstGeom>
        </p:spPr>
      </p:pic>
    </p:spTree>
    <p:extLst>
      <p:ext uri="{BB962C8B-B14F-4D97-AF65-F5344CB8AC3E}">
        <p14:creationId xmlns:p14="http://schemas.microsoft.com/office/powerpoint/2010/main" val="25792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BC10-F5B8-5779-0842-6BA37564B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B44A7-4404-F35E-0DCC-EE5F4A46D96A}"/>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ECEA25A2-1943-D87B-40B0-7CA63C4A718E}"/>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Prospects in Digital Humanities</a:t>
            </a:r>
          </a:p>
          <a:p>
            <a:endParaRPr lang="en-IN" sz="3200" b="1" dirty="0"/>
          </a:p>
          <a:p>
            <a:pPr lvl="0" algn="l"/>
            <a:r>
              <a:rPr lang="en-IN" sz="3200" b="1" dirty="0"/>
              <a:t>Interdisciplinary and Collaborative Innovation</a:t>
            </a:r>
            <a:r>
              <a:rPr lang="en-IN" sz="3200" dirty="0"/>
              <a:t>: Digital Humanities is inherently transdisciplinary, fostering collaboration among humanists, computer scientists, linguists, librarians, and data analysts. </a:t>
            </a:r>
          </a:p>
          <a:p>
            <a:pPr marL="457200" lvl="0" indent="-457200" algn="l">
              <a:buFont typeface="Courier New" panose="02070309020205020404" pitchFamily="49" charset="0"/>
              <a:buChar char="o"/>
            </a:pPr>
            <a:r>
              <a:rPr lang="en-IN" sz="3200" dirty="0"/>
              <a:t>This team-based approach leads to the development of sophisticated new methods and tools.   </a:t>
            </a:r>
          </a:p>
        </p:txBody>
      </p:sp>
      <p:pic>
        <p:nvPicPr>
          <p:cNvPr id="5" name="Picture 4">
            <a:extLst>
              <a:ext uri="{FF2B5EF4-FFF2-40B4-BE49-F238E27FC236}">
                <a16:creationId xmlns:a16="http://schemas.microsoft.com/office/drawing/2014/main" id="{9D18B895-57AB-4A26-3C8C-0F91A89D9D4E}"/>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C5CE652F-F948-E4E6-8717-11D2A16B1CC8}"/>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54634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FB6E3-BF6B-E7D0-508E-FBF3E1FA5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5D4C0-0522-32CA-56CA-4931523DCE9A}"/>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87D653B2-0890-42FE-A582-01883E2CA52F}"/>
              </a:ext>
            </a:extLst>
          </p:cNvPr>
          <p:cNvSpPr>
            <a:spLocks noGrp="1"/>
          </p:cNvSpPr>
          <p:nvPr>
            <p:ph type="subTitle" idx="1"/>
          </p:nvPr>
        </p:nvSpPr>
        <p:spPr>
          <a:xfrm>
            <a:off x="1801107" y="1371600"/>
            <a:ext cx="10045364" cy="5402424"/>
          </a:xfrm>
        </p:spPr>
        <p:txBody>
          <a:bodyPr>
            <a:normAutofit/>
          </a:bodyPr>
          <a:lstStyle/>
          <a:p>
            <a:r>
              <a:rPr lang="en-US" dirty="0"/>
              <a:t> </a:t>
            </a:r>
          </a:p>
          <a:p>
            <a:r>
              <a:rPr lang="en-IN" sz="3600" b="1" dirty="0"/>
              <a:t>Prospects</a:t>
            </a:r>
            <a:r>
              <a:rPr lang="en-IN" sz="3500" b="1" dirty="0"/>
              <a:t> in Digital Humanities</a:t>
            </a:r>
          </a:p>
          <a:p>
            <a:endParaRPr lang="en-IN" sz="3500" b="1" dirty="0"/>
          </a:p>
          <a:p>
            <a:pPr lvl="0" algn="l"/>
            <a:r>
              <a:rPr lang="en-IN" sz="3200" b="1" dirty="0"/>
              <a:t>Integration of Emerging Technologies</a:t>
            </a:r>
            <a:r>
              <a:rPr lang="en-IN" sz="3200" dirty="0"/>
              <a:t>: The field is actively engaging with cutting-edge technologies like Artificial Intelligence (AI) and Machine Learning (ML) for tasks like text restoration and advanced text analysis. </a:t>
            </a:r>
          </a:p>
          <a:p>
            <a:pPr lvl="0" algn="l"/>
            <a:endParaRPr lang="en-IN" sz="3200" dirty="0"/>
          </a:p>
          <a:p>
            <a:pPr marL="457200" lvl="0" indent="-457200" algn="l">
              <a:buFont typeface="Courier New" panose="02070309020205020404" pitchFamily="49" charset="0"/>
              <a:buChar char="o"/>
            </a:pPr>
            <a:r>
              <a:rPr lang="en-IN" sz="3200" dirty="0"/>
              <a:t>Computational Interpretation of </a:t>
            </a:r>
            <a:r>
              <a:rPr lang="en-IN" sz="3200" b="1" dirty="0"/>
              <a:t>Pāṇini’s </a:t>
            </a:r>
            <a:r>
              <a:rPr lang="en-IN" sz="3200" b="1" i="1" dirty="0"/>
              <a:t>Aṣṭādhyāyi</a:t>
            </a:r>
            <a:r>
              <a:rPr lang="en-IN" sz="3200" dirty="0"/>
              <a:t>.</a:t>
            </a:r>
          </a:p>
        </p:txBody>
      </p:sp>
      <p:pic>
        <p:nvPicPr>
          <p:cNvPr id="5" name="Picture 4">
            <a:extLst>
              <a:ext uri="{FF2B5EF4-FFF2-40B4-BE49-F238E27FC236}">
                <a16:creationId xmlns:a16="http://schemas.microsoft.com/office/drawing/2014/main" id="{1822A20C-ED80-C4B1-E3E2-431D7EF7A1BB}"/>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D667F2D-647B-DA33-13BB-3F5420FE46C5}"/>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125550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2B7E-EC8C-5481-BB06-5E2347AC87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32C46-4494-9EC4-DDD3-76228C7587CB}"/>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A8FFC1B1-139F-A2B8-95EF-0BE7838E74C2}"/>
              </a:ext>
            </a:extLst>
          </p:cNvPr>
          <p:cNvSpPr>
            <a:spLocks noGrp="1"/>
          </p:cNvSpPr>
          <p:nvPr>
            <p:ph type="subTitle" idx="1"/>
          </p:nvPr>
        </p:nvSpPr>
        <p:spPr>
          <a:xfrm>
            <a:off x="1801107" y="1371600"/>
            <a:ext cx="10045364" cy="5402424"/>
          </a:xfrm>
        </p:spPr>
        <p:txBody>
          <a:bodyPr>
            <a:normAutofit/>
          </a:bodyPr>
          <a:lstStyle/>
          <a:p>
            <a:r>
              <a:rPr lang="en-IN" sz="3600" b="1" dirty="0"/>
              <a:t>Prospects</a:t>
            </a:r>
            <a:r>
              <a:rPr lang="en-IN" sz="3500" b="1" dirty="0"/>
              <a:t> in Digital Humanities</a:t>
            </a:r>
          </a:p>
          <a:p>
            <a:endParaRPr lang="en-IN" sz="3500" b="1" dirty="0"/>
          </a:p>
        </p:txBody>
      </p:sp>
      <p:pic>
        <p:nvPicPr>
          <p:cNvPr id="5" name="Picture 4">
            <a:extLst>
              <a:ext uri="{FF2B5EF4-FFF2-40B4-BE49-F238E27FC236}">
                <a16:creationId xmlns:a16="http://schemas.microsoft.com/office/drawing/2014/main" id="{0E97A815-8936-FF40-64B7-0D32AD1E742D}"/>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EA266AAF-2007-42B1-4EC0-1BCD703747C9}"/>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pic>
        <p:nvPicPr>
          <p:cNvPr id="4" name="Picture 3">
            <a:extLst>
              <a:ext uri="{FF2B5EF4-FFF2-40B4-BE49-F238E27FC236}">
                <a16:creationId xmlns:a16="http://schemas.microsoft.com/office/drawing/2014/main" id="{ACC87459-7F5E-F9F1-3A20-5A6A38A3C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0859" y="2245310"/>
            <a:ext cx="6334811" cy="3560436"/>
          </a:xfrm>
          <a:prstGeom prst="rect">
            <a:avLst/>
          </a:prstGeom>
          <a:noFill/>
          <a:ln>
            <a:noFill/>
          </a:ln>
        </p:spPr>
      </p:pic>
      <p:sp>
        <p:nvSpPr>
          <p:cNvPr id="8" name="TextBox 7">
            <a:extLst>
              <a:ext uri="{FF2B5EF4-FFF2-40B4-BE49-F238E27FC236}">
                <a16:creationId xmlns:a16="http://schemas.microsoft.com/office/drawing/2014/main" id="{FD01FA3F-488F-5313-8927-5991575DC9EB}"/>
              </a:ext>
            </a:extLst>
          </p:cNvPr>
          <p:cNvSpPr txBox="1"/>
          <p:nvPr/>
        </p:nvSpPr>
        <p:spPr>
          <a:xfrm>
            <a:off x="1801107" y="5849766"/>
            <a:ext cx="10045364" cy="968278"/>
          </a:xfrm>
          <a:prstGeom prst="rect">
            <a:avLst/>
          </a:prstGeom>
          <a:noFill/>
        </p:spPr>
        <p:txBody>
          <a:bodyPr wrap="square">
            <a:spAutoFit/>
          </a:bodyPr>
          <a:lstStyle/>
          <a:p>
            <a:pPr algn="just">
              <a:lnSpc>
                <a:spcPct val="107000"/>
              </a:lnSpc>
              <a:spcAft>
                <a:spcPts val="800"/>
              </a:spcAft>
              <a:buNone/>
            </a:pPr>
            <a:r>
              <a:rPr lang="en-IN"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https://www.academia.edu/143612425/Machine_interpreting_P%C4%81%E1%B9%87inis_A%E1%B9%A3%E1%B9%AD%C4%81dhy%C4%81y%C4%AB_A_Feasibility_Study_with_K%E1%B9%9Bdanta_Word_Generation_in_Sa%E1%B9%83sk%E1%B9%9Bt</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56917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A2B6-68BE-3AA1-8771-93B56097E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2ABE8-82C8-E44D-ED57-7C7BE8BACCCF}"/>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EF40628A-14D6-1E31-4E28-8DB311CCF1A1}"/>
              </a:ext>
            </a:extLst>
          </p:cNvPr>
          <p:cNvSpPr>
            <a:spLocks noGrp="1"/>
          </p:cNvSpPr>
          <p:nvPr>
            <p:ph type="subTitle" idx="1"/>
          </p:nvPr>
        </p:nvSpPr>
        <p:spPr>
          <a:xfrm>
            <a:off x="1801107" y="1371600"/>
            <a:ext cx="10045364" cy="5402424"/>
          </a:xfrm>
        </p:spPr>
        <p:txBody>
          <a:bodyPr>
            <a:normAutofit/>
          </a:bodyPr>
          <a:lstStyle/>
          <a:p>
            <a:r>
              <a:rPr lang="en-US" dirty="0"/>
              <a:t> </a:t>
            </a:r>
          </a:p>
          <a:p>
            <a:r>
              <a:rPr lang="en-IN" sz="3600" b="1" dirty="0"/>
              <a:t>Prospects</a:t>
            </a:r>
            <a:r>
              <a:rPr lang="en-IN" sz="3500" b="1" dirty="0"/>
              <a:t> in Digital Humanities</a:t>
            </a:r>
          </a:p>
          <a:p>
            <a:endParaRPr lang="en-IN" sz="3500" b="1" dirty="0"/>
          </a:p>
          <a:p>
            <a:pPr lvl="0" algn="l"/>
            <a:r>
              <a:rPr lang="en-IN" sz="3500" b="1" dirty="0"/>
              <a:t>Integration of Immersive Technologies</a:t>
            </a:r>
            <a:r>
              <a:rPr lang="en-IN" sz="3500" dirty="0"/>
              <a:t>: Immersive technologies like Virtual Reality (VR) and 3D Modelling are transforming cultural heritage preservation and public engagement (e.g., virtual museums).  </a:t>
            </a:r>
          </a:p>
        </p:txBody>
      </p:sp>
      <p:pic>
        <p:nvPicPr>
          <p:cNvPr id="5" name="Picture 4">
            <a:extLst>
              <a:ext uri="{FF2B5EF4-FFF2-40B4-BE49-F238E27FC236}">
                <a16:creationId xmlns:a16="http://schemas.microsoft.com/office/drawing/2014/main" id="{89E9A661-BDCF-2A77-B0D2-AAB6C93936BC}"/>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533EF763-1E0F-D2C5-4DD0-B4BF38457DB8}"/>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
        <p:nvSpPr>
          <p:cNvPr id="7" name="TextBox 6">
            <a:extLst>
              <a:ext uri="{FF2B5EF4-FFF2-40B4-BE49-F238E27FC236}">
                <a16:creationId xmlns:a16="http://schemas.microsoft.com/office/drawing/2014/main" id="{81A7EB81-6D13-A4C0-30EB-60504D1325FD}"/>
              </a:ext>
            </a:extLst>
          </p:cNvPr>
          <p:cNvSpPr txBox="1"/>
          <p:nvPr/>
        </p:nvSpPr>
        <p:spPr>
          <a:xfrm>
            <a:off x="1891782" y="5163234"/>
            <a:ext cx="6097554" cy="902811"/>
          </a:xfrm>
          <a:prstGeom prst="rect">
            <a:avLst/>
          </a:prstGeom>
          <a:noFill/>
        </p:spPr>
        <p:txBody>
          <a:bodyPr wrap="square">
            <a:spAutoFit/>
          </a:bodyPr>
          <a:lstStyle/>
          <a:p>
            <a:pPr algn="l">
              <a:spcBef>
                <a:spcPts val="1800"/>
              </a:spcBef>
              <a:spcAft>
                <a:spcPts val="150"/>
              </a:spcAft>
              <a:buNone/>
            </a:pPr>
            <a:r>
              <a:rPr lang="en-US" b="0" i="0" u="none" strike="noStrike" dirty="0">
                <a:solidFill>
                  <a:srgbClr val="202124"/>
                </a:solidFill>
                <a:effectLst/>
                <a:latin typeface="Roboto" panose="02000000000000000000" pitchFamily="2" charset="0"/>
                <a:hlinkClick r:id="rId3"/>
              </a:rPr>
              <a:t>vmis.in</a:t>
            </a:r>
          </a:p>
          <a:p>
            <a:pPr algn="l">
              <a:spcBef>
                <a:spcPts val="1800"/>
              </a:spcBef>
              <a:spcAft>
                <a:spcPts val="150"/>
              </a:spcAft>
              <a:buNone/>
            </a:pPr>
            <a:r>
              <a:rPr lang="en-US" b="0" i="0" u="none" strike="noStrike" dirty="0">
                <a:solidFill>
                  <a:srgbClr val="1A0DAB"/>
                </a:solidFill>
                <a:effectLst/>
                <a:latin typeface="Roboto" panose="02000000000000000000" pitchFamily="2" charset="0"/>
                <a:hlinkClick r:id="rId3"/>
              </a:rPr>
              <a:t>VMIS - VIRTUAL MUSEUM OF IMAGES AND SOUNDS</a:t>
            </a:r>
            <a:endParaRPr lang="en-US" b="0" i="0" dirty="0">
              <a:solidFill>
                <a:srgbClr val="101518"/>
              </a:solidFill>
              <a:effectLst/>
              <a:latin typeface="Roboto" panose="02000000000000000000" pitchFamily="2" charset="0"/>
            </a:endParaRPr>
          </a:p>
        </p:txBody>
      </p:sp>
    </p:spTree>
    <p:extLst>
      <p:ext uri="{BB962C8B-B14F-4D97-AF65-F5344CB8AC3E}">
        <p14:creationId xmlns:p14="http://schemas.microsoft.com/office/powerpoint/2010/main" val="421528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39CC-6240-164C-E477-1830DADE9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B000F-CB8C-14D8-0E1B-AB3E0F2AC233}"/>
              </a:ext>
            </a:extLst>
          </p:cNvPr>
          <p:cNvSpPr>
            <a:spLocks noGrp="1"/>
          </p:cNvSpPr>
          <p:nvPr>
            <p:ph type="ctrTitle"/>
          </p:nvPr>
        </p:nvSpPr>
        <p:spPr>
          <a:xfrm>
            <a:off x="1524000" y="375913"/>
            <a:ext cx="10322471" cy="612586"/>
          </a:xfrm>
        </p:spPr>
        <p:txBody>
          <a:bodyPr>
            <a:normAutofit/>
          </a:bodyPr>
          <a:lstStyle/>
          <a:p>
            <a:r>
              <a:rPr lang="en-US" sz="3600" b="1" dirty="0">
                <a:solidFill>
                  <a:srgbClr val="800000"/>
                </a:solidFill>
                <a:latin typeface="+mn-lt"/>
              </a:rPr>
              <a:t>Computational Musicology</a:t>
            </a:r>
            <a:endParaRPr lang="en-IN" sz="3600" b="1" dirty="0">
              <a:solidFill>
                <a:srgbClr val="800000"/>
              </a:solidFill>
              <a:latin typeface="+mn-lt"/>
            </a:endParaRPr>
          </a:p>
        </p:txBody>
      </p:sp>
      <p:sp>
        <p:nvSpPr>
          <p:cNvPr id="3" name="Subtitle 2">
            <a:extLst>
              <a:ext uri="{FF2B5EF4-FFF2-40B4-BE49-F238E27FC236}">
                <a16:creationId xmlns:a16="http://schemas.microsoft.com/office/drawing/2014/main" id="{1009DA4C-5F3B-112F-1B72-3B326B249F42}"/>
              </a:ext>
            </a:extLst>
          </p:cNvPr>
          <p:cNvSpPr>
            <a:spLocks noGrp="1"/>
          </p:cNvSpPr>
          <p:nvPr>
            <p:ph type="subTitle" idx="1"/>
          </p:nvPr>
        </p:nvSpPr>
        <p:spPr>
          <a:xfrm>
            <a:off x="1801107" y="1371600"/>
            <a:ext cx="10045364" cy="5402424"/>
          </a:xfrm>
        </p:spPr>
        <p:txBody>
          <a:bodyPr>
            <a:normAutofit/>
          </a:bodyPr>
          <a:lstStyle/>
          <a:p>
            <a:r>
              <a:rPr lang="en-US" dirty="0"/>
              <a:t> </a:t>
            </a:r>
          </a:p>
          <a:p>
            <a:r>
              <a:rPr lang="en-IN" sz="3200" b="1" dirty="0"/>
              <a:t>Prospects in Digital Humanities</a:t>
            </a:r>
          </a:p>
          <a:p>
            <a:endParaRPr lang="en-IN" sz="3200" b="1" dirty="0"/>
          </a:p>
          <a:p>
            <a:pPr lvl="0" algn="l"/>
            <a:r>
              <a:rPr lang="en-IN" sz="3200" dirty="0"/>
              <a:t>Workforce Readiness and Public Impact: Digital Humanities programs equip students with a valuable blend of critical thinking (a core humanities skill) and technical/data literacy (highly sought-after in the modern workforce). </a:t>
            </a:r>
          </a:p>
          <a:p>
            <a:pPr lvl="0" algn="l"/>
            <a:endParaRPr lang="en-IN" sz="3200" dirty="0"/>
          </a:p>
          <a:p>
            <a:pPr marL="457200" lvl="0" indent="-457200" algn="l">
              <a:buFont typeface="Courier New" panose="02070309020205020404" pitchFamily="49" charset="0"/>
              <a:buChar char="o"/>
            </a:pPr>
            <a:r>
              <a:rPr lang="en-IN" sz="3200" b="1" dirty="0"/>
              <a:t>Digital Humanity professionals need to acquire computational technology skills.</a:t>
            </a:r>
          </a:p>
        </p:txBody>
      </p:sp>
      <p:pic>
        <p:nvPicPr>
          <p:cNvPr id="5" name="Picture 4">
            <a:extLst>
              <a:ext uri="{FF2B5EF4-FFF2-40B4-BE49-F238E27FC236}">
                <a16:creationId xmlns:a16="http://schemas.microsoft.com/office/drawing/2014/main" id="{017924D5-5D27-D791-A88E-AFAE091D9737}"/>
              </a:ext>
            </a:extLst>
          </p:cNvPr>
          <p:cNvPicPr>
            <a:picLocks noChangeAspect="1"/>
          </p:cNvPicPr>
          <p:nvPr/>
        </p:nvPicPr>
        <p:blipFill>
          <a:blip r:embed="rId2">
            <a:extLst>
              <a:ext uri="{28A0092B-C50C-407E-A947-70E740481C1C}">
                <a14:useLocalDpi xmlns:a14="http://schemas.microsoft.com/office/drawing/2010/main" val="0"/>
              </a:ext>
            </a:extLst>
          </a:blip>
          <a:srcRect l="-112" t="24376" b="14021"/>
          <a:stretch>
            <a:fillRect/>
          </a:stretch>
        </p:blipFill>
        <p:spPr>
          <a:xfrm rot="16200000">
            <a:off x="-2701212" y="2701212"/>
            <a:ext cx="6858000" cy="1455576"/>
          </a:xfrm>
          <a:prstGeom prst="rect">
            <a:avLst/>
          </a:prstGeom>
        </p:spPr>
      </p:pic>
      <p:sp>
        <p:nvSpPr>
          <p:cNvPr id="6" name="TextBox 5">
            <a:extLst>
              <a:ext uri="{FF2B5EF4-FFF2-40B4-BE49-F238E27FC236}">
                <a16:creationId xmlns:a16="http://schemas.microsoft.com/office/drawing/2014/main" id="{4E63664C-7C49-C580-08DA-186793F0FDDB}"/>
              </a:ext>
            </a:extLst>
          </p:cNvPr>
          <p:cNvSpPr txBox="1"/>
          <p:nvPr/>
        </p:nvSpPr>
        <p:spPr>
          <a:xfrm rot="16200000">
            <a:off x="-1732636" y="3105834"/>
            <a:ext cx="4802661" cy="646331"/>
          </a:xfrm>
          <a:prstGeom prst="rect">
            <a:avLst/>
          </a:prstGeom>
          <a:noFill/>
        </p:spPr>
        <p:txBody>
          <a:bodyPr wrap="none" rtlCol="0">
            <a:spAutoFit/>
          </a:bodyPr>
          <a:lstStyle/>
          <a:p>
            <a:r>
              <a:rPr lang="en-US" sz="3600" b="1" dirty="0">
                <a:solidFill>
                  <a:schemeClr val="accent2">
                    <a:lumMod val="40000"/>
                    <a:lumOff val="60000"/>
                  </a:schemeClr>
                </a:solidFill>
              </a:rPr>
              <a:t>Algorithms Meet Aalaps</a:t>
            </a:r>
            <a:endParaRPr lang="en-IN" sz="3600" b="1" dirty="0">
              <a:solidFill>
                <a:schemeClr val="accent2">
                  <a:lumMod val="40000"/>
                  <a:lumOff val="60000"/>
                </a:schemeClr>
              </a:solidFill>
            </a:endParaRPr>
          </a:p>
        </p:txBody>
      </p:sp>
    </p:spTree>
    <p:extLst>
      <p:ext uri="{BB962C8B-B14F-4D97-AF65-F5344CB8AC3E}">
        <p14:creationId xmlns:p14="http://schemas.microsoft.com/office/powerpoint/2010/main" val="586559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1980</Words>
  <Application>Microsoft Office PowerPoint</Application>
  <PresentationFormat>Widescreen</PresentationFormat>
  <Paragraphs>297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Courier New</vt:lpstr>
      <vt:lpstr>Roboto</vt:lpstr>
      <vt:lpstr>Office Theme</vt:lpstr>
      <vt:lpstr>Computational Musicology: Algorithms Meet Aalaps</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lpstr>Computational Musicology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188</cp:revision>
  <dcterms:created xsi:type="dcterms:W3CDTF">2025-11-15T13:28:11Z</dcterms:created>
  <dcterms:modified xsi:type="dcterms:W3CDTF">2025-11-24T09:37:38Z</dcterms:modified>
</cp:coreProperties>
</file>